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81" r:id="rId7"/>
    <p:sldId id="264" r:id="rId8"/>
    <p:sldId id="305" r:id="rId9"/>
    <p:sldId id="265" r:id="rId10"/>
    <p:sldId id="266" r:id="rId11"/>
    <p:sldId id="284" r:id="rId12"/>
    <p:sldId id="313" r:id="rId13"/>
    <p:sldId id="297" r:id="rId14"/>
    <p:sldId id="299" r:id="rId15"/>
    <p:sldId id="309" r:id="rId16"/>
    <p:sldId id="306" r:id="rId17"/>
    <p:sldId id="307" r:id="rId18"/>
    <p:sldId id="285" r:id="rId19"/>
    <p:sldId id="304" r:id="rId20"/>
    <p:sldId id="296" r:id="rId21"/>
    <p:sldId id="288" r:id="rId22"/>
    <p:sldId id="289" r:id="rId23"/>
    <p:sldId id="302" r:id="rId24"/>
    <p:sldId id="310" r:id="rId25"/>
    <p:sldId id="311" r:id="rId26"/>
    <p:sldId id="303" r:id="rId27"/>
    <p:sldId id="312" r:id="rId28"/>
    <p:sldId id="292" r:id="rId29"/>
    <p:sldId id="293" r:id="rId30"/>
    <p:sldId id="294" r:id="rId31"/>
    <p:sldId id="319" r:id="rId32"/>
    <p:sldId id="295" r:id="rId33"/>
    <p:sldId id="308" r:id="rId34"/>
    <p:sldId id="300" r:id="rId35"/>
    <p:sldId id="316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bRSNhSL0tKvsyPVmxEQy/51G/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C79"/>
    <a:srgbClr val="6768AC"/>
    <a:srgbClr val="C146E8"/>
    <a:srgbClr val="1E0FE1"/>
    <a:srgbClr val="0F07B9"/>
    <a:srgbClr val="C83C5D"/>
    <a:srgbClr val="9C9EA3"/>
    <a:srgbClr val="9DA0A4"/>
    <a:srgbClr val="A8ABB0"/>
    <a:srgbClr val="DE9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910C91-31E8-4667-A13E-DDADB69F9E44}">
  <a:tblStyle styleId="{F7910C91-31E8-4667-A13E-DDADB69F9E44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A6A8583-8485-465B-8648-0BAFAB125D2D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7613" autoAdjust="0"/>
  </p:normalViewPr>
  <p:slideViewPr>
    <p:cSldViewPr snapToGrid="0">
      <p:cViewPr varScale="1">
        <p:scale>
          <a:sx n="79" d="100"/>
          <a:sy n="79" d="100"/>
        </p:scale>
        <p:origin x="101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630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675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753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70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970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938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228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39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25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124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005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330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400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86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3984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54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6468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78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6726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370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560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137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884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13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871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302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BB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.png"/><Relationship Id="rId5" Type="http://schemas.openxmlformats.org/officeDocument/2006/relationships/image" Target="../media/image50.png"/><Relationship Id="rId10" Type="http://schemas.openxmlformats.org/officeDocument/2006/relationships/image" Target="../media/image1.png"/><Relationship Id="rId4" Type="http://schemas.openxmlformats.org/officeDocument/2006/relationships/image" Target="../media/image49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aw.go.kr/%EB%B2%95%EB%A0%B9/%EA%B3%B5%EB%8F%99%EC%A3%BC%ED%83%9D%EC%B8%B5%EA%B0%84%EC%86%8C%EC%9D%8C%EC%9D%98%EB%B2%94%EC%9C%84%EC%99%80%EA%B8%B0%EC%A4%80%EC%97%90%EA%B4%80%ED%95%9C%EA%B7%9C%EC%B9%99" TargetMode="Externa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2.wav"/><Relationship Id="rId7" Type="http://schemas.openxmlformats.org/officeDocument/2006/relationships/image" Target="../media/image4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5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6.png"/><Relationship Id="rId4" Type="http://schemas.openxmlformats.org/officeDocument/2006/relationships/audio" Target="../media/media2.wav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44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g"/><Relationship Id="rId5" Type="http://schemas.openxmlformats.org/officeDocument/2006/relationships/image" Target="../media/image44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4.pn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4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.png"/><Relationship Id="rId9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tnews24.com/news/articleView.html?idxno=712332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C7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19741" y="1440179"/>
            <a:ext cx="6249478" cy="441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6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층간소음 측정 및 관리</a:t>
            </a:r>
            <a:endParaRPr sz="46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600" b="1" i="0" u="none" strike="noStrike" cap="none" dirty="0">
                <a:solidFill>
                  <a:srgbClr val="F2F2F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 커뮤니티 서비스</a:t>
            </a:r>
            <a:endParaRPr sz="46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[멀티캠퍼스] 융복합 프로젝트</a:t>
            </a:r>
            <a:endParaRPr sz="2500" b="1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</a:t>
            </a:r>
            <a:r>
              <a:rPr 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</a:t>
            </a:r>
            <a:r>
              <a:rPr lang="ko-KR" sz="2400" b="1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b="1" i="0" u="none" strike="noStrike" cap="none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Noiroze</a:t>
            </a:r>
            <a:br>
              <a:rPr lang="en-US" altLang="ko-KR" sz="2400" b="1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lang="en-US" altLang="ko-KR" sz="1000" b="1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i="0" u="none" strike="noStrike" cap="none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손국환</a:t>
            </a:r>
            <a:r>
              <a:rPr lang="en-US" altLang="ko-KR" sz="1500" b="1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b="1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장진혁</a:t>
            </a:r>
            <a:r>
              <a:rPr lang="en-US" altLang="ko-KR" sz="1500" b="1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b="1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김영민</a:t>
            </a:r>
            <a:r>
              <a:rPr lang="en-US" altLang="ko-KR" sz="1500" b="1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b="1" i="0" u="none" strike="noStrike" cap="none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장연호</a:t>
            </a:r>
            <a:r>
              <a:rPr lang="en-US" altLang="ko-KR" sz="1500" b="1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b="1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강민이</a:t>
            </a:r>
            <a:r>
              <a:rPr lang="en-US" altLang="ko-KR" sz="15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김동영</a:t>
            </a:r>
            <a:r>
              <a:rPr lang="en-US" altLang="ko-KR" sz="15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5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김석규</a:t>
            </a:r>
            <a:endParaRPr sz="1500" b="1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F2F2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7798672" y="647700"/>
            <a:ext cx="3316319" cy="3316319"/>
            <a:chOff x="7709167" y="647700"/>
            <a:chExt cx="3316319" cy="3316319"/>
          </a:xfrm>
        </p:grpSpPr>
        <p:grpSp>
          <p:nvGrpSpPr>
            <p:cNvPr id="86" name="Google Shape;86;p1"/>
            <p:cNvGrpSpPr/>
            <p:nvPr/>
          </p:nvGrpSpPr>
          <p:grpSpPr>
            <a:xfrm>
              <a:off x="7709167" y="647700"/>
              <a:ext cx="3316319" cy="3316319"/>
              <a:chOff x="7709167" y="647700"/>
              <a:chExt cx="3316319" cy="3316319"/>
            </a:xfrm>
          </p:grpSpPr>
          <p:sp>
            <p:nvSpPr>
              <p:cNvPr id="87" name="Google Shape;87;p1"/>
              <p:cNvSpPr/>
              <p:nvPr/>
            </p:nvSpPr>
            <p:spPr>
              <a:xfrm>
                <a:off x="7799832" y="1033272"/>
                <a:ext cx="3145536" cy="186537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88" name="Google Shape;88;p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709167" y="647700"/>
                <a:ext cx="3316319" cy="33163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Google Shape;89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45661" y="1628223"/>
              <a:ext cx="2388465" cy="7669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1"/>
          <p:cNvGrpSpPr/>
          <p:nvPr/>
        </p:nvGrpSpPr>
        <p:grpSpPr>
          <a:xfrm>
            <a:off x="7123175" y="2610658"/>
            <a:ext cx="4667315" cy="4667315"/>
            <a:chOff x="7123175" y="2610658"/>
            <a:chExt cx="4667315" cy="4667315"/>
          </a:xfrm>
        </p:grpSpPr>
        <p:sp>
          <p:nvSpPr>
            <p:cNvPr id="91" name="Google Shape;91;p1"/>
            <p:cNvSpPr/>
            <p:nvPr/>
          </p:nvSpPr>
          <p:spPr>
            <a:xfrm>
              <a:off x="7187184" y="3648456"/>
              <a:ext cx="4544568" cy="2569464"/>
            </a:xfrm>
            <a:custGeom>
              <a:avLst/>
              <a:gdLst/>
              <a:ahLst/>
              <a:cxnLst/>
              <a:rect l="l" t="t" r="r" b="b"/>
              <a:pathLst>
                <a:path w="4544568" h="2569464" extrusionOk="0">
                  <a:moveTo>
                    <a:pt x="0" y="0"/>
                  </a:moveTo>
                  <a:lnTo>
                    <a:pt x="36576" y="512064"/>
                  </a:lnTo>
                  <a:lnTo>
                    <a:pt x="329184" y="539496"/>
                  </a:lnTo>
                  <a:lnTo>
                    <a:pt x="338328" y="2551176"/>
                  </a:lnTo>
                  <a:lnTo>
                    <a:pt x="694944" y="2532888"/>
                  </a:lnTo>
                  <a:lnTo>
                    <a:pt x="694944" y="521208"/>
                  </a:lnTo>
                  <a:lnTo>
                    <a:pt x="2185416" y="512064"/>
                  </a:lnTo>
                  <a:lnTo>
                    <a:pt x="2231136" y="1572768"/>
                  </a:lnTo>
                  <a:lnTo>
                    <a:pt x="3849624" y="1581912"/>
                  </a:lnTo>
                  <a:lnTo>
                    <a:pt x="3867912" y="2569464"/>
                  </a:lnTo>
                  <a:lnTo>
                    <a:pt x="4242816" y="2551176"/>
                  </a:lnTo>
                  <a:lnTo>
                    <a:pt x="4206240" y="484632"/>
                  </a:lnTo>
                  <a:lnTo>
                    <a:pt x="4544568" y="512064"/>
                  </a:lnTo>
                  <a:lnTo>
                    <a:pt x="4544568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 w="12700" cap="flat" cmpd="sng">
              <a:solidFill>
                <a:srgbClr val="7F6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2" name="Google Shape;9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23175" y="2610658"/>
              <a:ext cx="4667315" cy="46673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1"/>
          <p:cNvGrpSpPr/>
          <p:nvPr/>
        </p:nvGrpSpPr>
        <p:grpSpPr>
          <a:xfrm>
            <a:off x="5974082" y="3284220"/>
            <a:ext cx="2829252" cy="2829252"/>
            <a:chOff x="4586919" y="3738351"/>
            <a:chExt cx="2829252" cy="2829252"/>
          </a:xfrm>
        </p:grpSpPr>
        <p:sp>
          <p:nvSpPr>
            <p:cNvPr id="94" name="Google Shape;94;p1"/>
            <p:cNvSpPr/>
            <p:nvPr/>
          </p:nvSpPr>
          <p:spPr>
            <a:xfrm>
              <a:off x="5532120" y="3822192"/>
              <a:ext cx="1252728" cy="219456"/>
            </a:xfrm>
            <a:custGeom>
              <a:avLst/>
              <a:gdLst/>
              <a:ahLst/>
              <a:cxnLst/>
              <a:rect l="l" t="t" r="r" b="b"/>
              <a:pathLst>
                <a:path w="1252728" h="219456" extrusionOk="0">
                  <a:moveTo>
                    <a:pt x="0" y="210312"/>
                  </a:moveTo>
                  <a:lnTo>
                    <a:pt x="1252728" y="219456"/>
                  </a:lnTo>
                  <a:lnTo>
                    <a:pt x="1234440" y="64008"/>
                  </a:lnTo>
                  <a:lnTo>
                    <a:pt x="1152144" y="0"/>
                  </a:lnTo>
                  <a:lnTo>
                    <a:pt x="91440" y="0"/>
                  </a:lnTo>
                  <a:lnTo>
                    <a:pt x="0" y="73152"/>
                  </a:lnTo>
                  <a:lnTo>
                    <a:pt x="0" y="210312"/>
                  </a:lnTo>
                  <a:close/>
                </a:path>
              </a:pathLst>
            </a:cu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5660136" y="5742432"/>
              <a:ext cx="1133856" cy="265176"/>
            </a:xfrm>
            <a:custGeom>
              <a:avLst/>
              <a:gdLst/>
              <a:ahLst/>
              <a:cxnLst/>
              <a:rect l="l" t="t" r="r" b="b"/>
              <a:pathLst>
                <a:path w="1133856" h="265176" extrusionOk="0">
                  <a:moveTo>
                    <a:pt x="9144" y="0"/>
                  </a:moveTo>
                  <a:lnTo>
                    <a:pt x="0" y="256032"/>
                  </a:lnTo>
                  <a:lnTo>
                    <a:pt x="1024128" y="265176"/>
                  </a:lnTo>
                  <a:lnTo>
                    <a:pt x="1133856" y="128016"/>
                  </a:lnTo>
                  <a:lnTo>
                    <a:pt x="1133856" y="0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6" name="Google Shape;96;p1"/>
            <p:cNvGrpSpPr/>
            <p:nvPr/>
          </p:nvGrpSpPr>
          <p:grpSpPr>
            <a:xfrm>
              <a:off x="4586919" y="3738351"/>
              <a:ext cx="2829252" cy="2829252"/>
              <a:chOff x="4586919" y="3685239"/>
              <a:chExt cx="2829252" cy="2829252"/>
            </a:xfrm>
          </p:grpSpPr>
          <p:sp>
            <p:nvSpPr>
              <p:cNvPr id="97" name="Google Shape;97;p1"/>
              <p:cNvSpPr/>
              <p:nvPr/>
            </p:nvSpPr>
            <p:spPr>
              <a:xfrm>
                <a:off x="6784848" y="4297680"/>
                <a:ext cx="301752" cy="1252728"/>
              </a:xfrm>
              <a:custGeom>
                <a:avLst/>
                <a:gdLst/>
                <a:ahLst/>
                <a:cxnLst/>
                <a:rect l="l" t="t" r="r" b="b"/>
                <a:pathLst>
                  <a:path w="301752" h="1252728" extrusionOk="0">
                    <a:moveTo>
                      <a:pt x="0" y="82296"/>
                    </a:moveTo>
                    <a:lnTo>
                      <a:pt x="0" y="1252728"/>
                    </a:lnTo>
                    <a:lnTo>
                      <a:pt x="164592" y="1243584"/>
                    </a:lnTo>
                    <a:lnTo>
                      <a:pt x="256032" y="1115568"/>
                    </a:lnTo>
                    <a:lnTo>
                      <a:pt x="155448" y="996696"/>
                    </a:lnTo>
                    <a:lnTo>
                      <a:pt x="219456" y="886968"/>
                    </a:lnTo>
                    <a:lnTo>
                      <a:pt x="182880" y="786384"/>
                    </a:lnTo>
                    <a:lnTo>
                      <a:pt x="109728" y="722376"/>
                    </a:lnTo>
                    <a:lnTo>
                      <a:pt x="210312" y="585216"/>
                    </a:lnTo>
                    <a:lnTo>
                      <a:pt x="146304" y="484632"/>
                    </a:lnTo>
                    <a:lnTo>
                      <a:pt x="18288" y="493776"/>
                    </a:lnTo>
                    <a:lnTo>
                      <a:pt x="18288" y="347472"/>
                    </a:lnTo>
                    <a:lnTo>
                      <a:pt x="301752" y="146304"/>
                    </a:lnTo>
                    <a:lnTo>
                      <a:pt x="219456" y="0"/>
                    </a:lnTo>
                    <a:lnTo>
                      <a:pt x="128016" y="18288"/>
                    </a:lnTo>
                    <a:lnTo>
                      <a:pt x="0" y="82296"/>
                    </a:lnTo>
                    <a:close/>
                  </a:path>
                </a:pathLst>
              </a:custGeom>
              <a:solidFill>
                <a:srgbClr val="F4C99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8" name="Google Shape;98;p1"/>
              <p:cNvGrpSpPr/>
              <p:nvPr/>
            </p:nvGrpSpPr>
            <p:grpSpPr>
              <a:xfrm>
                <a:off x="4586919" y="3685239"/>
                <a:ext cx="2829252" cy="2829252"/>
                <a:chOff x="4586918" y="3522479"/>
                <a:chExt cx="2829252" cy="2829252"/>
              </a:xfrm>
            </p:grpSpPr>
            <p:sp>
              <p:nvSpPr>
                <p:cNvPr id="99" name="Google Shape;99;p1"/>
                <p:cNvSpPr/>
                <p:nvPr/>
              </p:nvSpPr>
              <p:spPr>
                <a:xfrm>
                  <a:off x="4910328" y="4416551"/>
                  <a:ext cx="1417320" cy="1865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032" h="1883664" extrusionOk="0">
                      <a:moveTo>
                        <a:pt x="0" y="1216152"/>
                      </a:moveTo>
                      <a:lnTo>
                        <a:pt x="621792" y="1883664"/>
                      </a:lnTo>
                      <a:lnTo>
                        <a:pt x="786384" y="1719072"/>
                      </a:lnTo>
                      <a:lnTo>
                        <a:pt x="1115568" y="1682496"/>
                      </a:lnTo>
                      <a:lnTo>
                        <a:pt x="1399032" y="1453896"/>
                      </a:lnTo>
                      <a:lnTo>
                        <a:pt x="1399032" y="1380744"/>
                      </a:lnTo>
                      <a:lnTo>
                        <a:pt x="731520" y="1389888"/>
                      </a:lnTo>
                      <a:lnTo>
                        <a:pt x="713232" y="941832"/>
                      </a:lnTo>
                      <a:lnTo>
                        <a:pt x="576072" y="667512"/>
                      </a:lnTo>
                      <a:lnTo>
                        <a:pt x="658368" y="329184"/>
                      </a:lnTo>
                      <a:lnTo>
                        <a:pt x="612648" y="73152"/>
                      </a:lnTo>
                      <a:lnTo>
                        <a:pt x="530352" y="0"/>
                      </a:lnTo>
                      <a:lnTo>
                        <a:pt x="402336" y="54864"/>
                      </a:lnTo>
                      <a:lnTo>
                        <a:pt x="292608" y="374904"/>
                      </a:lnTo>
                      <a:lnTo>
                        <a:pt x="182880" y="795528"/>
                      </a:lnTo>
                      <a:lnTo>
                        <a:pt x="182880" y="1033272"/>
                      </a:lnTo>
                      <a:lnTo>
                        <a:pt x="0" y="1216152"/>
                      </a:lnTo>
                      <a:close/>
                    </a:path>
                  </a:pathLst>
                </a:custGeom>
                <a:solidFill>
                  <a:srgbClr val="F4C990"/>
                </a:solidFill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00" name="Google Shape;100;p1"/>
                <p:cNvGrpSpPr/>
                <p:nvPr/>
              </p:nvGrpSpPr>
              <p:grpSpPr>
                <a:xfrm>
                  <a:off x="4586918" y="3522479"/>
                  <a:ext cx="2829252" cy="2829252"/>
                  <a:chOff x="6186731" y="1265225"/>
                  <a:chExt cx="4876190" cy="4876190"/>
                </a:xfrm>
              </p:grpSpPr>
              <p:sp>
                <p:nvSpPr>
                  <p:cNvPr id="101" name="Google Shape;101;p1"/>
                  <p:cNvSpPr/>
                  <p:nvPr/>
                </p:nvSpPr>
                <p:spPr>
                  <a:xfrm>
                    <a:off x="7863840" y="1818640"/>
                    <a:ext cx="2092960" cy="2926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2960" h="2926080" extrusionOk="0">
                        <a:moveTo>
                          <a:pt x="0" y="0"/>
                        </a:moveTo>
                        <a:lnTo>
                          <a:pt x="0" y="2143760"/>
                        </a:lnTo>
                        <a:lnTo>
                          <a:pt x="182880" y="2926080"/>
                        </a:lnTo>
                        <a:lnTo>
                          <a:pt x="2092960" y="2926080"/>
                        </a:lnTo>
                        <a:lnTo>
                          <a:pt x="2092960" y="1016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pic>
                <p:nvPicPr>
                  <p:cNvPr id="102" name="Google Shape;102;p1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6186731" y="1265225"/>
                    <a:ext cx="4876190" cy="48761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3" name="Google Shape;103;p1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8032270" y="3025379"/>
                    <a:ext cx="1497810" cy="4809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  <p:sp>
        <p:nvSpPr>
          <p:cNvPr id="104" name="Google Shape;104;p1"/>
          <p:cNvSpPr txBox="1"/>
          <p:nvPr/>
        </p:nvSpPr>
        <p:spPr>
          <a:xfrm>
            <a:off x="0" y="-1907"/>
            <a:ext cx="12192000" cy="338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K-Digital </a:t>
            </a:r>
            <a:r>
              <a:rPr lang="ko-KR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995" y="6213350"/>
            <a:ext cx="1781500" cy="5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 descr="EMB0000378c3f3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77497" y="6249049"/>
            <a:ext cx="1404506" cy="4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51A35B7-B062-4936-B3E2-6FBB6C9B3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776" y="346329"/>
            <a:ext cx="1872224" cy="58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9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477" name="Google Shape;477;p9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 일정 </a:t>
              </a:r>
              <a:r>
                <a:rPr lang="ko-KR" sz="2500" b="1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Workflow</a:t>
              </a:r>
              <a:endParaRPr sz="2500" b="1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9" name="Google Shape;479;p9"/>
          <p:cNvSpPr/>
          <p:nvPr/>
        </p:nvSpPr>
        <p:spPr>
          <a:xfrm>
            <a:off x="166117" y="2471631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0" name="Google Shape;480;p9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481" name="Google Shape;481;p9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5" name="Google Shape;485;p9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486" name="Google Shape;486;p9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0" name="Google Shape;490;p9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1" name="Google Shape;491;p9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492" name="Google Shape;492;p9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7" name="Google Shape;497;p9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8" name="Google Shape;498;p9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499" name="Google Shape;499;p9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2" name="Google Shape;502;p9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04" name="Google Shape;504;p9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06" name="Google Shape;50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400" y="518400"/>
            <a:ext cx="579600" cy="579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DB763B2-3784-41EF-A3E5-3B406CDFE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869030"/>
              </p:ext>
            </p:extLst>
          </p:nvPr>
        </p:nvGraphicFramePr>
        <p:xfrm>
          <a:off x="1802347" y="1198521"/>
          <a:ext cx="9790211" cy="5189353"/>
        </p:xfrm>
        <a:graphic>
          <a:graphicData uri="http://schemas.openxmlformats.org/drawingml/2006/table">
            <a:tbl>
              <a:tblPr/>
              <a:tblGrid>
                <a:gridCol w="2248658">
                  <a:extLst>
                    <a:ext uri="{9D8B030D-6E8A-4147-A177-3AD203B41FA5}">
                      <a16:colId xmlns:a16="http://schemas.microsoft.com/office/drawing/2014/main" val="1714844804"/>
                    </a:ext>
                  </a:extLst>
                </a:gridCol>
                <a:gridCol w="3391786">
                  <a:extLst>
                    <a:ext uri="{9D8B030D-6E8A-4147-A177-3AD203B41FA5}">
                      <a16:colId xmlns:a16="http://schemas.microsoft.com/office/drawing/2014/main" val="1654506786"/>
                    </a:ext>
                  </a:extLst>
                </a:gridCol>
                <a:gridCol w="4149767">
                  <a:extLst>
                    <a:ext uri="{9D8B030D-6E8A-4147-A177-3AD203B41FA5}">
                      <a16:colId xmlns:a16="http://schemas.microsoft.com/office/drawing/2014/main" val="2499370911"/>
                    </a:ext>
                  </a:extLst>
                </a:gridCol>
              </a:tblGrid>
              <a:tr h="3760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C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C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053731"/>
                  </a:ext>
                </a:extLst>
              </a:tr>
              <a:tr h="52024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계획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05/30(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~ 06/08(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주제선정 및 기획안 작성</a:t>
                      </a: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68683"/>
                  </a:ext>
                </a:extLst>
              </a:tr>
              <a:tr h="40328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수집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06/01(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~ 06/09(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수집 및 </a:t>
                      </a:r>
                      <a:r>
                        <a:rPr lang="ko-KR" altLang="en-US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endParaRPr lang="ko-KR" alt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555737"/>
                  </a:ext>
                </a:extLst>
              </a:tr>
              <a:tr h="464652">
                <a:tc rowSpan="7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수행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06/01(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~ 06/12(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(Cloud)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인프라 구축</a:t>
                      </a: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068017"/>
                  </a:ext>
                </a:extLst>
              </a:tr>
              <a:tr h="520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06/12(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~ 06/30(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(Cloud)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동작 파이프라인 구축</a:t>
                      </a: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323862"/>
                  </a:ext>
                </a:extLst>
              </a:tr>
              <a:tr h="376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06/05(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~ 06/28(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(AI)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495903"/>
                  </a:ext>
                </a:extLst>
              </a:tr>
              <a:tr h="464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06/01(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~ 06/16(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(IoT)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센서 구성 </a:t>
                      </a: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947672"/>
                  </a:ext>
                </a:extLst>
              </a:tr>
              <a:tr h="464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06/20(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~ 06/30(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(IoT)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안드로이드 제작</a:t>
                      </a: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349520"/>
                  </a:ext>
                </a:extLst>
              </a:tr>
              <a:tr h="520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06/07(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~ 06/26(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(Bigdata) 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분석 시각화 및 웹 구성</a:t>
                      </a: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625848"/>
                  </a:ext>
                </a:extLst>
              </a:tr>
              <a:tr h="359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06/27(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~ 06/30(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서버 연동</a:t>
                      </a: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432"/>
                  </a:ext>
                </a:extLst>
              </a:tr>
              <a:tr h="7188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발표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7/05 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최종 산출물 제출</a:t>
                      </a:r>
                    </a:p>
                  </a:txBody>
                  <a:tcPr marL="37064" marR="37064" marT="37064" marB="370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46158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3B0EA8D-A174-411D-95F1-404BF10C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517" y="1724643"/>
            <a:ext cx="15552875" cy="54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7" name="Google Shape;541;p10">
            <a:extLst>
              <a:ext uri="{FF2B5EF4-FFF2-40B4-BE49-F238E27FC236}">
                <a16:creationId xmlns:a16="http://schemas.microsoft.com/office/drawing/2014/main" id="{4A14B4D3-CBDB-4768-8DE1-69BF1404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935936"/>
              </p:ext>
            </p:extLst>
          </p:nvPr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kumimoji="0" lang="en-US" altLang="ko-KR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- </a:t>
              </a:r>
              <a:r>
                <a:rPr kumimoji="0" lang="en-US" altLang="ko-KR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 panose="020B0503020000020004" pitchFamily="50" charset="-127"/>
                  <a:ea typeface="Malgun Gothic" panose="020B0503020000020004" pitchFamily="50" charset="-127"/>
                  <a:cs typeface="Arial"/>
                  <a:sym typeface="Arial"/>
                </a:rPr>
                <a:t>AWS Architecture</a:t>
              </a:r>
              <a:endParaRPr kumimoji="0" sz="2500" b="1" i="0" u="none" strike="noStrike" kern="0" cap="none" spc="0" normalizeH="0" baseline="0" noProof="0" dirty="0">
                <a:ln>
                  <a:noFill/>
                </a:ln>
                <a:solidFill>
                  <a:srgbClr val="646C79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3042481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EFE9ADA-C0F4-4853-914D-B7775A1DE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49" name="Google Shape;541;p10">
            <a:extLst>
              <a:ext uri="{FF2B5EF4-FFF2-40B4-BE49-F238E27FC236}">
                <a16:creationId xmlns:a16="http://schemas.microsoft.com/office/drawing/2014/main" id="{9FD64252-4CEA-4518-AC4F-0DC8A9F3E22B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08819308-ADDB-1EE8-3804-041665379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99" y="1177121"/>
            <a:ext cx="8986483" cy="53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EA4219-E1EC-6D0F-B0A9-A962B51866E7}"/>
              </a:ext>
            </a:extLst>
          </p:cNvPr>
          <p:cNvSpPr/>
          <p:nvPr/>
        </p:nvSpPr>
        <p:spPr>
          <a:xfrm>
            <a:off x="4693920" y="1874520"/>
            <a:ext cx="5966460" cy="4328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C0EEE4-029F-91B6-5575-F73E39C1E9C2}"/>
              </a:ext>
            </a:extLst>
          </p:cNvPr>
          <p:cNvSpPr/>
          <p:nvPr/>
        </p:nvSpPr>
        <p:spPr>
          <a:xfrm>
            <a:off x="4861560" y="2308860"/>
            <a:ext cx="5638800" cy="1009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567F33-9623-EAD2-D0FD-79A5A12DEC9D}"/>
              </a:ext>
            </a:extLst>
          </p:cNvPr>
          <p:cNvSpPr/>
          <p:nvPr/>
        </p:nvSpPr>
        <p:spPr>
          <a:xfrm>
            <a:off x="4861560" y="3312048"/>
            <a:ext cx="5638800" cy="1009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0A9E55-797B-1DEA-04A8-5EB8B8128009}"/>
              </a:ext>
            </a:extLst>
          </p:cNvPr>
          <p:cNvSpPr/>
          <p:nvPr/>
        </p:nvSpPr>
        <p:spPr>
          <a:xfrm>
            <a:off x="5684520" y="2415540"/>
            <a:ext cx="883920" cy="748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2CB3D-8DC4-F53E-56DF-C0B4F2C76DEA}"/>
              </a:ext>
            </a:extLst>
          </p:cNvPr>
          <p:cNvSpPr/>
          <p:nvPr/>
        </p:nvSpPr>
        <p:spPr>
          <a:xfrm>
            <a:off x="4503420" y="4321539"/>
            <a:ext cx="6355080" cy="1812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6112C8-2EE0-DF04-18F1-0483E8E5ECE2}"/>
              </a:ext>
            </a:extLst>
          </p:cNvPr>
          <p:cNvSpPr/>
          <p:nvPr/>
        </p:nvSpPr>
        <p:spPr>
          <a:xfrm>
            <a:off x="7330440" y="4321539"/>
            <a:ext cx="693420" cy="549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9FCAB4-4D9A-4D0E-B0AA-588D647F66F6}"/>
              </a:ext>
            </a:extLst>
          </p:cNvPr>
          <p:cNvSpPr/>
          <p:nvPr/>
        </p:nvSpPr>
        <p:spPr>
          <a:xfrm>
            <a:off x="7330440" y="5584071"/>
            <a:ext cx="693420" cy="549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4B8CEB-B107-A89A-4FC1-7366AC244F93}"/>
              </a:ext>
            </a:extLst>
          </p:cNvPr>
          <p:cNvSpPr/>
          <p:nvPr/>
        </p:nvSpPr>
        <p:spPr>
          <a:xfrm>
            <a:off x="2316480" y="2620717"/>
            <a:ext cx="1036320" cy="893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084EB-376E-1393-459C-18689410404F}"/>
              </a:ext>
            </a:extLst>
          </p:cNvPr>
          <p:cNvSpPr/>
          <p:nvPr/>
        </p:nvSpPr>
        <p:spPr>
          <a:xfrm>
            <a:off x="2392680" y="4871432"/>
            <a:ext cx="891540" cy="1567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33B3DB-1E08-E302-3DB7-566CC911F88B}"/>
              </a:ext>
            </a:extLst>
          </p:cNvPr>
          <p:cNvSpPr/>
          <p:nvPr/>
        </p:nvSpPr>
        <p:spPr>
          <a:xfrm>
            <a:off x="5242560" y="3514476"/>
            <a:ext cx="784860" cy="635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2C8C590-2CC7-D3D4-4787-D545A9D7FBF9}"/>
              </a:ext>
            </a:extLst>
          </p:cNvPr>
          <p:cNvCxnSpPr/>
          <p:nvPr/>
        </p:nvCxnSpPr>
        <p:spPr>
          <a:xfrm>
            <a:off x="3139440" y="3514476"/>
            <a:ext cx="2103120" cy="447924"/>
          </a:xfrm>
          <a:prstGeom prst="bentConnector3">
            <a:avLst>
              <a:gd name="adj1" fmla="val -13043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380793-4324-3C78-B231-D8B8D53CCD95}"/>
              </a:ext>
            </a:extLst>
          </p:cNvPr>
          <p:cNvSpPr/>
          <p:nvPr/>
        </p:nvSpPr>
        <p:spPr>
          <a:xfrm>
            <a:off x="3444240" y="3429000"/>
            <a:ext cx="1051560" cy="721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3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kumimoji="0" lang="en-US" altLang="ko-KR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- </a:t>
              </a:r>
              <a:r>
                <a:rPr kumimoji="0" lang="en-US" altLang="ko-KR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 panose="020B0503020000020004" pitchFamily="50" charset="-127"/>
                  <a:ea typeface="Malgun Gothic" panose="020B0503020000020004" pitchFamily="50" charset="-127"/>
                  <a:cs typeface="Arial"/>
                  <a:sym typeface="Arial"/>
                </a:rPr>
                <a:t>EKS Cluster</a:t>
              </a:r>
              <a:endParaRPr kumimoji="0" sz="2500" b="1" i="0" u="none" strike="noStrike" kern="0" cap="none" spc="0" normalizeH="0" baseline="0" noProof="0" dirty="0">
                <a:ln>
                  <a:noFill/>
                </a:ln>
                <a:solidFill>
                  <a:srgbClr val="646C79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3042481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EFE9ADA-C0F4-4853-914D-B7775A1DE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49" name="Google Shape;541;p10">
            <a:extLst>
              <a:ext uri="{FF2B5EF4-FFF2-40B4-BE49-F238E27FC236}">
                <a16:creationId xmlns:a16="http://schemas.microsoft.com/office/drawing/2014/main" id="{9FD64252-4CEA-4518-AC4F-0DC8A9F3E22B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FD7C3B13-F5D4-00A7-C9AE-6C375DB0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62" y="1065033"/>
            <a:ext cx="7684721" cy="559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84CAC1-61CD-68C7-CD7A-7BCEA728C1BB}"/>
              </a:ext>
            </a:extLst>
          </p:cNvPr>
          <p:cNvSpPr/>
          <p:nvPr/>
        </p:nvSpPr>
        <p:spPr>
          <a:xfrm>
            <a:off x="3627120" y="2232204"/>
            <a:ext cx="6598920" cy="3692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C2ABF5-0FC8-92BF-9F0B-BE3CC84DBD2C}"/>
              </a:ext>
            </a:extLst>
          </p:cNvPr>
          <p:cNvSpPr/>
          <p:nvPr/>
        </p:nvSpPr>
        <p:spPr>
          <a:xfrm>
            <a:off x="5433060" y="4800600"/>
            <a:ext cx="822960" cy="906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D03A8E-995D-6614-E628-571DAAC81329}"/>
              </a:ext>
            </a:extLst>
          </p:cNvPr>
          <p:cNvSpPr/>
          <p:nvPr/>
        </p:nvSpPr>
        <p:spPr>
          <a:xfrm>
            <a:off x="6576060" y="2697480"/>
            <a:ext cx="3451860" cy="937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4B657D-55F6-1376-F5ED-07028C1909AD}"/>
              </a:ext>
            </a:extLst>
          </p:cNvPr>
          <p:cNvSpPr/>
          <p:nvPr/>
        </p:nvSpPr>
        <p:spPr>
          <a:xfrm>
            <a:off x="4213860" y="2620717"/>
            <a:ext cx="899160" cy="1014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A04F6-E3EB-27D1-1904-44A361AE3DB3}"/>
              </a:ext>
            </a:extLst>
          </p:cNvPr>
          <p:cNvSpPr txBox="1"/>
          <p:nvPr/>
        </p:nvSpPr>
        <p:spPr>
          <a:xfrm>
            <a:off x="4213860" y="365441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수평 확장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ADD941-9AA5-FF67-A25F-4B542722FF15}"/>
              </a:ext>
            </a:extLst>
          </p:cNvPr>
          <p:cNvSpPr/>
          <p:nvPr/>
        </p:nvSpPr>
        <p:spPr>
          <a:xfrm>
            <a:off x="6277720" y="1615450"/>
            <a:ext cx="1281319" cy="618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778ED-2007-DA71-E36E-DCCB52337096}"/>
              </a:ext>
            </a:extLst>
          </p:cNvPr>
          <p:cNvSpPr txBox="1"/>
          <p:nvPr/>
        </p:nvSpPr>
        <p:spPr>
          <a:xfrm>
            <a:off x="7559039" y="177610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워커노드</a:t>
            </a:r>
            <a:r>
              <a:rPr lang="ko-KR" altLang="en-US" dirty="0">
                <a:solidFill>
                  <a:srgbClr val="FF0000"/>
                </a:solidFill>
              </a:rPr>
              <a:t> 확장</a:t>
            </a:r>
          </a:p>
        </p:txBody>
      </p:sp>
    </p:spTree>
    <p:extLst>
      <p:ext uri="{BB962C8B-B14F-4D97-AF65-F5344CB8AC3E}">
        <p14:creationId xmlns:p14="http://schemas.microsoft.com/office/powerpoint/2010/main" val="54007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7" grpId="0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kumimoji="0" lang="en-US" altLang="ko-KR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 panose="020B0503020000020004" pitchFamily="50" charset="-127"/>
                  <a:ea typeface="Malgun Gothic" panose="020B0503020000020004" pitchFamily="50" charset="-127"/>
                  <a:cs typeface="Arial"/>
                  <a:sym typeface="Arial"/>
                </a:rPr>
                <a:t>- AWS Workflow</a:t>
              </a:r>
              <a:endParaRPr kumimoji="0" sz="2500" b="1" i="0" u="none" strike="noStrike" kern="0" cap="none" spc="0" normalizeH="0" baseline="0" noProof="0" dirty="0">
                <a:ln>
                  <a:noFill/>
                </a:ln>
                <a:solidFill>
                  <a:srgbClr val="646C79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3042481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EFE9ADA-C0F4-4853-914D-B7775A1DE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49" name="Google Shape;541;p10">
            <a:extLst>
              <a:ext uri="{FF2B5EF4-FFF2-40B4-BE49-F238E27FC236}">
                <a16:creationId xmlns:a16="http://schemas.microsoft.com/office/drawing/2014/main" id="{9FD64252-4CEA-4518-AC4F-0DC8A9F3E22B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009B5888-D579-DBE2-4A21-E2A06CD2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74" y="1308472"/>
            <a:ext cx="10126133" cy="496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61EA-DA77-E290-F915-2CECDE65D444}"/>
              </a:ext>
            </a:extLst>
          </p:cNvPr>
          <p:cNvSpPr/>
          <p:nvPr/>
        </p:nvSpPr>
        <p:spPr>
          <a:xfrm>
            <a:off x="1658874" y="3318351"/>
            <a:ext cx="3301746" cy="2959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2C21735-1E0D-78B8-80C2-9BBC9A2A9D9B}"/>
              </a:ext>
            </a:extLst>
          </p:cNvPr>
          <p:cNvSpPr/>
          <p:nvPr/>
        </p:nvSpPr>
        <p:spPr>
          <a:xfrm>
            <a:off x="4008120" y="3314700"/>
            <a:ext cx="3604260" cy="2987040"/>
          </a:xfrm>
          <a:custGeom>
            <a:avLst/>
            <a:gdLst>
              <a:gd name="connsiteX0" fmla="*/ 2194560 w 3604260"/>
              <a:gd name="connsiteY0" fmla="*/ 7620 h 2987040"/>
              <a:gd name="connsiteX1" fmla="*/ 2194560 w 3604260"/>
              <a:gd name="connsiteY1" fmla="*/ 1424940 h 2987040"/>
              <a:gd name="connsiteX2" fmla="*/ 0 w 3604260"/>
              <a:gd name="connsiteY2" fmla="*/ 1424940 h 2987040"/>
              <a:gd name="connsiteX3" fmla="*/ 0 w 3604260"/>
              <a:gd name="connsiteY3" fmla="*/ 2987040 h 2987040"/>
              <a:gd name="connsiteX4" fmla="*/ 3604260 w 3604260"/>
              <a:gd name="connsiteY4" fmla="*/ 2987040 h 2987040"/>
              <a:gd name="connsiteX5" fmla="*/ 3604260 w 3604260"/>
              <a:gd name="connsiteY5" fmla="*/ 0 h 2987040"/>
              <a:gd name="connsiteX6" fmla="*/ 2194560 w 3604260"/>
              <a:gd name="connsiteY6" fmla="*/ 762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4260" h="2987040">
                <a:moveTo>
                  <a:pt x="2194560" y="7620"/>
                </a:moveTo>
                <a:lnTo>
                  <a:pt x="2194560" y="1424940"/>
                </a:lnTo>
                <a:lnTo>
                  <a:pt x="0" y="1424940"/>
                </a:lnTo>
                <a:lnTo>
                  <a:pt x="0" y="2987040"/>
                </a:lnTo>
                <a:lnTo>
                  <a:pt x="3604260" y="2987040"/>
                </a:lnTo>
                <a:lnTo>
                  <a:pt x="3604260" y="0"/>
                </a:lnTo>
                <a:lnTo>
                  <a:pt x="2194560" y="762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6BA8A72-9F59-D04F-1AB1-934C72FC31DE}"/>
              </a:ext>
            </a:extLst>
          </p:cNvPr>
          <p:cNvSpPr/>
          <p:nvPr/>
        </p:nvSpPr>
        <p:spPr>
          <a:xfrm>
            <a:off x="4008119" y="1440180"/>
            <a:ext cx="3602388" cy="3299460"/>
          </a:xfrm>
          <a:custGeom>
            <a:avLst/>
            <a:gdLst>
              <a:gd name="connsiteX0" fmla="*/ 2194560 w 3604260"/>
              <a:gd name="connsiteY0" fmla="*/ 7620 h 2987040"/>
              <a:gd name="connsiteX1" fmla="*/ 2194560 w 3604260"/>
              <a:gd name="connsiteY1" fmla="*/ 1424940 h 2987040"/>
              <a:gd name="connsiteX2" fmla="*/ 0 w 3604260"/>
              <a:gd name="connsiteY2" fmla="*/ 1424940 h 2987040"/>
              <a:gd name="connsiteX3" fmla="*/ 0 w 3604260"/>
              <a:gd name="connsiteY3" fmla="*/ 2987040 h 2987040"/>
              <a:gd name="connsiteX4" fmla="*/ 3604260 w 3604260"/>
              <a:gd name="connsiteY4" fmla="*/ 2987040 h 2987040"/>
              <a:gd name="connsiteX5" fmla="*/ 3604260 w 3604260"/>
              <a:gd name="connsiteY5" fmla="*/ 0 h 2987040"/>
              <a:gd name="connsiteX6" fmla="*/ 2194560 w 3604260"/>
              <a:gd name="connsiteY6" fmla="*/ 762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4260" h="2987040">
                <a:moveTo>
                  <a:pt x="2194560" y="7620"/>
                </a:moveTo>
                <a:lnTo>
                  <a:pt x="2194560" y="1424940"/>
                </a:lnTo>
                <a:lnTo>
                  <a:pt x="0" y="1424940"/>
                </a:lnTo>
                <a:lnTo>
                  <a:pt x="0" y="2987040"/>
                </a:lnTo>
                <a:lnTo>
                  <a:pt x="3604260" y="2987040"/>
                </a:lnTo>
                <a:lnTo>
                  <a:pt x="3604260" y="0"/>
                </a:lnTo>
                <a:lnTo>
                  <a:pt x="2194560" y="762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C73885-AB1A-8B24-0E58-BF26E7C7EADE}"/>
              </a:ext>
            </a:extLst>
          </p:cNvPr>
          <p:cNvCxnSpPr>
            <a:cxnSpLocks/>
          </p:cNvCxnSpPr>
          <p:nvPr/>
        </p:nvCxnSpPr>
        <p:spPr>
          <a:xfrm>
            <a:off x="6210300" y="5181600"/>
            <a:ext cx="9525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CA55C6-2B6B-09AB-2B2A-4A8E200EE4A3}"/>
              </a:ext>
            </a:extLst>
          </p:cNvPr>
          <p:cNvSpPr/>
          <p:nvPr/>
        </p:nvSpPr>
        <p:spPr>
          <a:xfrm>
            <a:off x="8138160" y="1440180"/>
            <a:ext cx="3639821" cy="4716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7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kumimoji="0" lang="en-US" altLang="ko-KR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 panose="020B0503020000020004" pitchFamily="50" charset="-127"/>
                  <a:ea typeface="Malgun Gothic" panose="020B0503020000020004" pitchFamily="50" charset="-127"/>
                  <a:cs typeface="Malgun Gothic"/>
                  <a:sym typeface="Malgun Gothic"/>
                </a:rPr>
                <a:t>-</a:t>
              </a:r>
              <a:r>
                <a:rPr kumimoji="0" lang="en-US" altLang="ko-KR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646C79"/>
                  </a:solidFill>
                  <a:effectLst/>
                  <a:uLnTx/>
                  <a:uFillTx/>
                  <a:latin typeface="Malgun Gothic" panose="020B0503020000020004" pitchFamily="50" charset="-127"/>
                  <a:ea typeface="Malgun Gothic" panose="020B0503020000020004" pitchFamily="50" charset="-127"/>
                  <a:cs typeface="Arial"/>
                  <a:sym typeface="Arial"/>
                </a:rPr>
                <a:t> CI/CD</a:t>
              </a:r>
              <a:endParaRPr kumimoji="0" sz="2500" b="1" i="0" u="none" strike="noStrike" kern="0" cap="none" spc="0" normalizeH="0" baseline="0" noProof="0" dirty="0">
                <a:ln>
                  <a:noFill/>
                </a:ln>
                <a:solidFill>
                  <a:srgbClr val="646C79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3042481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EFE9ADA-C0F4-4853-914D-B7775A1DE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49" name="Google Shape;541;p10">
            <a:extLst>
              <a:ext uri="{FF2B5EF4-FFF2-40B4-BE49-F238E27FC236}">
                <a16:creationId xmlns:a16="http://schemas.microsoft.com/office/drawing/2014/main" id="{9FD64252-4CEA-4518-AC4F-0DC8A9F3E22B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C0E4A38A-CC97-4DB3-AB55-D274A8734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026" y="1165039"/>
            <a:ext cx="7568549" cy="530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578409-453F-9DDD-8352-00C9277B668C}"/>
              </a:ext>
            </a:extLst>
          </p:cNvPr>
          <p:cNvSpPr/>
          <p:nvPr/>
        </p:nvSpPr>
        <p:spPr>
          <a:xfrm>
            <a:off x="3528060" y="1661160"/>
            <a:ext cx="2827020" cy="670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228D21-09C5-E693-2C28-AB7050920370}"/>
              </a:ext>
            </a:extLst>
          </p:cNvPr>
          <p:cNvSpPr/>
          <p:nvPr/>
        </p:nvSpPr>
        <p:spPr>
          <a:xfrm>
            <a:off x="3528060" y="2331720"/>
            <a:ext cx="2827020" cy="1276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296195-A021-D199-5A50-D9ADD429030C}"/>
              </a:ext>
            </a:extLst>
          </p:cNvPr>
          <p:cNvSpPr/>
          <p:nvPr/>
        </p:nvSpPr>
        <p:spPr>
          <a:xfrm>
            <a:off x="8034528" y="1189423"/>
            <a:ext cx="585216" cy="45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EA8B6D-2E28-5CF1-1105-75599EE28865}"/>
              </a:ext>
            </a:extLst>
          </p:cNvPr>
          <p:cNvSpPr/>
          <p:nvPr/>
        </p:nvSpPr>
        <p:spPr>
          <a:xfrm>
            <a:off x="4681728" y="3974592"/>
            <a:ext cx="536448" cy="508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DD3346-60EB-943A-ECFA-483AC31C60C6}"/>
              </a:ext>
            </a:extLst>
          </p:cNvPr>
          <p:cNvCxnSpPr/>
          <p:nvPr/>
        </p:nvCxnSpPr>
        <p:spPr>
          <a:xfrm>
            <a:off x="2943026" y="2097418"/>
            <a:ext cx="58503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67928C9-510B-FD7D-BCCB-08349959BB4A}"/>
              </a:ext>
            </a:extLst>
          </p:cNvPr>
          <p:cNvCxnSpPr/>
          <p:nvPr/>
        </p:nvCxnSpPr>
        <p:spPr>
          <a:xfrm>
            <a:off x="6355080" y="2232204"/>
            <a:ext cx="55778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B3EBC72-67E4-AE10-0839-C9B2BD6D2517}"/>
              </a:ext>
            </a:extLst>
          </p:cNvPr>
          <p:cNvGrpSpPr/>
          <p:nvPr/>
        </p:nvGrpSpPr>
        <p:grpSpPr>
          <a:xfrm>
            <a:off x="4949952" y="1451552"/>
            <a:ext cx="4017264" cy="537411"/>
            <a:chOff x="4949952" y="1451552"/>
            <a:chExt cx="4017264" cy="537411"/>
          </a:xfrm>
        </p:grpSpPr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0177FEF3-F838-51A9-BAB6-413B512062AB}"/>
                </a:ext>
              </a:extLst>
            </p:cNvPr>
            <p:cNvCxnSpPr/>
            <p:nvPr/>
          </p:nvCxnSpPr>
          <p:spPr>
            <a:xfrm flipV="1">
              <a:off x="4949952" y="1456944"/>
              <a:ext cx="4017264" cy="445008"/>
            </a:xfrm>
            <a:prstGeom prst="bentConnector3">
              <a:avLst>
                <a:gd name="adj1" fmla="val 228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740C482-7F88-A831-7FE1-D31D31C18820}"/>
                </a:ext>
              </a:extLst>
            </p:cNvPr>
            <p:cNvCxnSpPr/>
            <p:nvPr/>
          </p:nvCxnSpPr>
          <p:spPr>
            <a:xfrm>
              <a:off x="8967216" y="1451552"/>
              <a:ext cx="0" cy="53741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4F99F2-B170-A41E-39F8-87D98EF08A0E}"/>
              </a:ext>
            </a:extLst>
          </p:cNvPr>
          <p:cNvSpPr/>
          <p:nvPr/>
        </p:nvSpPr>
        <p:spPr>
          <a:xfrm>
            <a:off x="7071360" y="2397760"/>
            <a:ext cx="2489196" cy="537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39E634-50AD-1D68-877D-23461F751515}"/>
              </a:ext>
            </a:extLst>
          </p:cNvPr>
          <p:cNvSpPr/>
          <p:nvPr/>
        </p:nvSpPr>
        <p:spPr>
          <a:xfrm>
            <a:off x="9898380" y="3608070"/>
            <a:ext cx="688340" cy="36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D2C316-52BE-DB16-1D22-7F698DB17947}"/>
              </a:ext>
            </a:extLst>
          </p:cNvPr>
          <p:cNvSpPr/>
          <p:nvPr/>
        </p:nvSpPr>
        <p:spPr>
          <a:xfrm>
            <a:off x="7071360" y="3029570"/>
            <a:ext cx="1188720" cy="351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5953DC-55BE-0669-0BBE-06D751F29762}"/>
              </a:ext>
            </a:extLst>
          </p:cNvPr>
          <p:cNvSpPr/>
          <p:nvPr/>
        </p:nvSpPr>
        <p:spPr>
          <a:xfrm>
            <a:off x="4632960" y="3706864"/>
            <a:ext cx="1051560" cy="854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ECF322-8E25-A617-F3A0-4C87DD41DC91}"/>
              </a:ext>
            </a:extLst>
          </p:cNvPr>
          <p:cNvSpPr/>
          <p:nvPr/>
        </p:nvSpPr>
        <p:spPr>
          <a:xfrm>
            <a:off x="3383280" y="3974589"/>
            <a:ext cx="3124202" cy="2493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8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3" grpId="0" animBg="1"/>
      <p:bldP spid="3" grpId="1" animBg="1"/>
      <p:bldP spid="3" grpId="2" animBg="1"/>
      <p:bldP spid="4" grpId="0" animBg="1"/>
      <p:bldP spid="4" grpId="1" animBg="1"/>
      <p:bldP spid="6" grpId="0" animBg="1"/>
      <p:bldP spid="6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IoT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3575460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2DF7A5C9-225B-4A46-89E1-2B6F85E2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71" name="Google Shape;541;p10">
            <a:extLst>
              <a:ext uri="{FF2B5EF4-FFF2-40B4-BE49-F238E27FC236}">
                <a16:creationId xmlns:a16="http://schemas.microsoft.com/office/drawing/2014/main" id="{435666C9-3D32-4C8F-A10A-18625E48AF45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6" name="Picture 2" descr="Amazon S3이란">
            <a:extLst>
              <a:ext uri="{FF2B5EF4-FFF2-40B4-BE49-F238E27FC236}">
                <a16:creationId xmlns:a16="http://schemas.microsoft.com/office/drawing/2014/main" id="{4619A6D4-5082-4B6F-9B4F-567663E7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406" y="4482327"/>
            <a:ext cx="1700377" cy="12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3E8A4E-366C-47A2-8B39-C973D9A42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919" y="1527611"/>
            <a:ext cx="1274400" cy="12744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CB437E0-FB39-FF70-8758-7142DFE36D51}"/>
              </a:ext>
            </a:extLst>
          </p:cNvPr>
          <p:cNvGrpSpPr/>
          <p:nvPr/>
        </p:nvGrpSpPr>
        <p:grpSpPr>
          <a:xfrm>
            <a:off x="1802348" y="2892049"/>
            <a:ext cx="2205990" cy="1481041"/>
            <a:chOff x="1802348" y="2892049"/>
            <a:chExt cx="2205990" cy="148104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BDE558E-9827-4ED7-A32C-EAA25E208AF5}"/>
                </a:ext>
              </a:extLst>
            </p:cNvPr>
            <p:cNvGrpSpPr/>
            <p:nvPr/>
          </p:nvGrpSpPr>
          <p:grpSpPr>
            <a:xfrm>
              <a:off x="2059234" y="2892049"/>
              <a:ext cx="1808891" cy="1066224"/>
              <a:chOff x="2131686" y="1381608"/>
              <a:chExt cx="3617359" cy="2132199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5412B22F-0A19-49D2-A7F3-D5A87DCCE3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7444" y="1381608"/>
                <a:ext cx="1551601" cy="2132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3" name="Picture 3">
                <a:extLst>
                  <a:ext uri="{FF2B5EF4-FFF2-40B4-BE49-F238E27FC236}">
                    <a16:creationId xmlns:a16="http://schemas.microsoft.com/office/drawing/2014/main" id="{CD1DEC40-6C55-4807-AD98-1935D2A2B4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1686" y="1970767"/>
                <a:ext cx="2218331" cy="1543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D213F2-725C-4AFB-B3F1-3C6883404AAD}"/>
                </a:ext>
              </a:extLst>
            </p:cNvPr>
            <p:cNvSpPr txBox="1"/>
            <p:nvPr/>
          </p:nvSpPr>
          <p:spPr>
            <a:xfrm>
              <a:off x="1802348" y="4096091"/>
              <a:ext cx="2205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  <a:ea typeface="+mn-ea"/>
                </a:rPr>
                <a:t>&lt; </a:t>
              </a:r>
              <a:r>
                <a:rPr lang="ko-KR" altLang="en-US" sz="1200" dirty="0">
                  <a:latin typeface="+mn-ea"/>
                  <a:ea typeface="+mn-ea"/>
                </a:rPr>
                <a:t>층간소음 측정 센서 </a:t>
              </a:r>
              <a:r>
                <a:rPr lang="en-US" altLang="ko-KR" sz="1200" dirty="0">
                  <a:latin typeface="+mn-ea"/>
                  <a:ea typeface="+mn-ea"/>
                </a:rPr>
                <a:t>&gt;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CAFBEAA-13BD-49BB-8D20-734CF4B97CEB}"/>
              </a:ext>
            </a:extLst>
          </p:cNvPr>
          <p:cNvSpPr txBox="1"/>
          <p:nvPr/>
        </p:nvSpPr>
        <p:spPr>
          <a:xfrm>
            <a:off x="5586528" y="2821405"/>
            <a:ext cx="1213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&lt; Database &gt;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A470BF-A51F-4AB7-B60E-F87AAFE9F33E}"/>
              </a:ext>
            </a:extLst>
          </p:cNvPr>
          <p:cNvSpPr txBox="1"/>
          <p:nvPr/>
        </p:nvSpPr>
        <p:spPr>
          <a:xfrm>
            <a:off x="5531664" y="5725917"/>
            <a:ext cx="1482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&lt; File storage &gt;</a:t>
            </a:r>
            <a:endParaRPr lang="ko-KR" altLang="en-US" sz="1200" dirty="0">
              <a:latin typeface="+mn-ea"/>
              <a:ea typeface="+mn-ea"/>
            </a:endParaRPr>
          </a:p>
        </p:txBody>
      </p:sp>
      <p:grpSp>
        <p:nvGrpSpPr>
          <p:cNvPr id="8" name="Google Shape;93;p1">
            <a:extLst>
              <a:ext uri="{FF2B5EF4-FFF2-40B4-BE49-F238E27FC236}">
                <a16:creationId xmlns:a16="http://schemas.microsoft.com/office/drawing/2014/main" id="{A1D94B7A-62F2-2BB3-66DC-C12BA75DDC58}"/>
              </a:ext>
            </a:extLst>
          </p:cNvPr>
          <p:cNvGrpSpPr/>
          <p:nvPr/>
        </p:nvGrpSpPr>
        <p:grpSpPr>
          <a:xfrm>
            <a:off x="9025388" y="1357707"/>
            <a:ext cx="2055587" cy="2055587"/>
            <a:chOff x="4586919" y="3738351"/>
            <a:chExt cx="2829252" cy="2829252"/>
          </a:xfrm>
        </p:grpSpPr>
        <p:sp>
          <p:nvSpPr>
            <p:cNvPr id="9" name="Google Shape;94;p1">
              <a:extLst>
                <a:ext uri="{FF2B5EF4-FFF2-40B4-BE49-F238E27FC236}">
                  <a16:creationId xmlns:a16="http://schemas.microsoft.com/office/drawing/2014/main" id="{4E0CAF47-7121-135A-A912-35ED07ECF050}"/>
                </a:ext>
              </a:extLst>
            </p:cNvPr>
            <p:cNvSpPr/>
            <p:nvPr/>
          </p:nvSpPr>
          <p:spPr>
            <a:xfrm>
              <a:off x="5532120" y="3822192"/>
              <a:ext cx="1252728" cy="219456"/>
            </a:xfrm>
            <a:custGeom>
              <a:avLst/>
              <a:gdLst/>
              <a:ahLst/>
              <a:cxnLst/>
              <a:rect l="l" t="t" r="r" b="b"/>
              <a:pathLst>
                <a:path w="1252728" h="219456" extrusionOk="0">
                  <a:moveTo>
                    <a:pt x="0" y="210312"/>
                  </a:moveTo>
                  <a:lnTo>
                    <a:pt x="1252728" y="219456"/>
                  </a:lnTo>
                  <a:lnTo>
                    <a:pt x="1234440" y="64008"/>
                  </a:lnTo>
                  <a:lnTo>
                    <a:pt x="1152144" y="0"/>
                  </a:lnTo>
                  <a:lnTo>
                    <a:pt x="91440" y="0"/>
                  </a:lnTo>
                  <a:lnTo>
                    <a:pt x="0" y="73152"/>
                  </a:lnTo>
                  <a:lnTo>
                    <a:pt x="0" y="210312"/>
                  </a:lnTo>
                  <a:close/>
                </a:path>
              </a:pathLst>
            </a:cu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" name="Google Shape;95;p1">
              <a:extLst>
                <a:ext uri="{FF2B5EF4-FFF2-40B4-BE49-F238E27FC236}">
                  <a16:creationId xmlns:a16="http://schemas.microsoft.com/office/drawing/2014/main" id="{23FD73CA-3E68-3D1E-C1C1-9679BFA46C9B}"/>
                </a:ext>
              </a:extLst>
            </p:cNvPr>
            <p:cNvSpPr/>
            <p:nvPr/>
          </p:nvSpPr>
          <p:spPr>
            <a:xfrm>
              <a:off x="5660136" y="5742432"/>
              <a:ext cx="1133856" cy="265176"/>
            </a:xfrm>
            <a:custGeom>
              <a:avLst/>
              <a:gdLst/>
              <a:ahLst/>
              <a:cxnLst/>
              <a:rect l="l" t="t" r="r" b="b"/>
              <a:pathLst>
                <a:path w="1133856" h="265176" extrusionOk="0">
                  <a:moveTo>
                    <a:pt x="9144" y="0"/>
                  </a:moveTo>
                  <a:lnTo>
                    <a:pt x="0" y="256032"/>
                  </a:lnTo>
                  <a:lnTo>
                    <a:pt x="1024128" y="265176"/>
                  </a:lnTo>
                  <a:lnTo>
                    <a:pt x="1133856" y="128016"/>
                  </a:lnTo>
                  <a:lnTo>
                    <a:pt x="1133856" y="0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" name="Google Shape;96;p1">
              <a:extLst>
                <a:ext uri="{FF2B5EF4-FFF2-40B4-BE49-F238E27FC236}">
                  <a16:creationId xmlns:a16="http://schemas.microsoft.com/office/drawing/2014/main" id="{EE945D1C-F8D5-6570-5C07-76349C17A8BC}"/>
                </a:ext>
              </a:extLst>
            </p:cNvPr>
            <p:cNvGrpSpPr/>
            <p:nvPr/>
          </p:nvGrpSpPr>
          <p:grpSpPr>
            <a:xfrm>
              <a:off x="4586919" y="3738351"/>
              <a:ext cx="2829252" cy="2829252"/>
              <a:chOff x="4586919" y="3685239"/>
              <a:chExt cx="2829252" cy="2829252"/>
            </a:xfrm>
          </p:grpSpPr>
          <p:sp>
            <p:nvSpPr>
              <p:cNvPr id="12" name="Google Shape;97;p1">
                <a:extLst>
                  <a:ext uri="{FF2B5EF4-FFF2-40B4-BE49-F238E27FC236}">
                    <a16:creationId xmlns:a16="http://schemas.microsoft.com/office/drawing/2014/main" id="{EE464348-0DA0-2F89-184F-B0F45841977B}"/>
                  </a:ext>
                </a:extLst>
              </p:cNvPr>
              <p:cNvSpPr/>
              <p:nvPr/>
            </p:nvSpPr>
            <p:spPr>
              <a:xfrm>
                <a:off x="6784848" y="4297680"/>
                <a:ext cx="301752" cy="1252728"/>
              </a:xfrm>
              <a:custGeom>
                <a:avLst/>
                <a:gdLst/>
                <a:ahLst/>
                <a:cxnLst/>
                <a:rect l="l" t="t" r="r" b="b"/>
                <a:pathLst>
                  <a:path w="301752" h="1252728" extrusionOk="0">
                    <a:moveTo>
                      <a:pt x="0" y="82296"/>
                    </a:moveTo>
                    <a:lnTo>
                      <a:pt x="0" y="1252728"/>
                    </a:lnTo>
                    <a:lnTo>
                      <a:pt x="164592" y="1243584"/>
                    </a:lnTo>
                    <a:lnTo>
                      <a:pt x="256032" y="1115568"/>
                    </a:lnTo>
                    <a:lnTo>
                      <a:pt x="155448" y="996696"/>
                    </a:lnTo>
                    <a:lnTo>
                      <a:pt x="219456" y="886968"/>
                    </a:lnTo>
                    <a:lnTo>
                      <a:pt x="182880" y="786384"/>
                    </a:lnTo>
                    <a:lnTo>
                      <a:pt x="109728" y="722376"/>
                    </a:lnTo>
                    <a:lnTo>
                      <a:pt x="210312" y="585216"/>
                    </a:lnTo>
                    <a:lnTo>
                      <a:pt x="146304" y="484632"/>
                    </a:lnTo>
                    <a:lnTo>
                      <a:pt x="18288" y="493776"/>
                    </a:lnTo>
                    <a:lnTo>
                      <a:pt x="18288" y="347472"/>
                    </a:lnTo>
                    <a:lnTo>
                      <a:pt x="301752" y="146304"/>
                    </a:lnTo>
                    <a:lnTo>
                      <a:pt x="219456" y="0"/>
                    </a:lnTo>
                    <a:lnTo>
                      <a:pt x="128016" y="18288"/>
                    </a:lnTo>
                    <a:lnTo>
                      <a:pt x="0" y="82296"/>
                    </a:lnTo>
                    <a:close/>
                  </a:path>
                </a:pathLst>
              </a:custGeom>
              <a:solidFill>
                <a:srgbClr val="F4C99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3" name="Google Shape;98;p1">
                <a:extLst>
                  <a:ext uri="{FF2B5EF4-FFF2-40B4-BE49-F238E27FC236}">
                    <a16:creationId xmlns:a16="http://schemas.microsoft.com/office/drawing/2014/main" id="{59C6B33A-DECB-AB89-711A-B36964802593}"/>
                  </a:ext>
                </a:extLst>
              </p:cNvPr>
              <p:cNvGrpSpPr/>
              <p:nvPr/>
            </p:nvGrpSpPr>
            <p:grpSpPr>
              <a:xfrm>
                <a:off x="4586919" y="3685239"/>
                <a:ext cx="2829252" cy="2829252"/>
                <a:chOff x="4586918" y="3522479"/>
                <a:chExt cx="2829252" cy="2829252"/>
              </a:xfrm>
            </p:grpSpPr>
            <p:sp>
              <p:nvSpPr>
                <p:cNvPr id="14" name="Google Shape;99;p1">
                  <a:extLst>
                    <a:ext uri="{FF2B5EF4-FFF2-40B4-BE49-F238E27FC236}">
                      <a16:creationId xmlns:a16="http://schemas.microsoft.com/office/drawing/2014/main" id="{F725DEAA-E9D4-7BBC-6811-E3BB41502B46}"/>
                    </a:ext>
                  </a:extLst>
                </p:cNvPr>
                <p:cNvSpPr/>
                <p:nvPr/>
              </p:nvSpPr>
              <p:spPr>
                <a:xfrm>
                  <a:off x="4910328" y="4416551"/>
                  <a:ext cx="1417320" cy="1865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032" h="1883664" extrusionOk="0">
                      <a:moveTo>
                        <a:pt x="0" y="1216152"/>
                      </a:moveTo>
                      <a:lnTo>
                        <a:pt x="621792" y="1883664"/>
                      </a:lnTo>
                      <a:lnTo>
                        <a:pt x="786384" y="1719072"/>
                      </a:lnTo>
                      <a:lnTo>
                        <a:pt x="1115568" y="1682496"/>
                      </a:lnTo>
                      <a:lnTo>
                        <a:pt x="1399032" y="1453896"/>
                      </a:lnTo>
                      <a:lnTo>
                        <a:pt x="1399032" y="1380744"/>
                      </a:lnTo>
                      <a:lnTo>
                        <a:pt x="731520" y="1389888"/>
                      </a:lnTo>
                      <a:lnTo>
                        <a:pt x="713232" y="941832"/>
                      </a:lnTo>
                      <a:lnTo>
                        <a:pt x="576072" y="667512"/>
                      </a:lnTo>
                      <a:lnTo>
                        <a:pt x="658368" y="329184"/>
                      </a:lnTo>
                      <a:lnTo>
                        <a:pt x="612648" y="73152"/>
                      </a:lnTo>
                      <a:lnTo>
                        <a:pt x="530352" y="0"/>
                      </a:lnTo>
                      <a:lnTo>
                        <a:pt x="402336" y="54864"/>
                      </a:lnTo>
                      <a:lnTo>
                        <a:pt x="292608" y="374904"/>
                      </a:lnTo>
                      <a:lnTo>
                        <a:pt x="182880" y="795528"/>
                      </a:lnTo>
                      <a:lnTo>
                        <a:pt x="182880" y="1033272"/>
                      </a:lnTo>
                      <a:lnTo>
                        <a:pt x="0" y="1216152"/>
                      </a:lnTo>
                      <a:close/>
                    </a:path>
                  </a:pathLst>
                </a:custGeom>
                <a:solidFill>
                  <a:srgbClr val="F4C990"/>
                </a:solidFill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5" name="Google Shape;100;p1">
                  <a:extLst>
                    <a:ext uri="{FF2B5EF4-FFF2-40B4-BE49-F238E27FC236}">
                      <a16:creationId xmlns:a16="http://schemas.microsoft.com/office/drawing/2014/main" id="{61A8EAE0-49DB-5D3B-FE30-AA247E000010}"/>
                    </a:ext>
                  </a:extLst>
                </p:cNvPr>
                <p:cNvGrpSpPr/>
                <p:nvPr/>
              </p:nvGrpSpPr>
              <p:grpSpPr>
                <a:xfrm>
                  <a:off x="4586918" y="3522479"/>
                  <a:ext cx="2829252" cy="2829252"/>
                  <a:chOff x="6186730" y="1265225"/>
                  <a:chExt cx="4876189" cy="4876190"/>
                </a:xfrm>
              </p:grpSpPr>
              <p:sp>
                <p:nvSpPr>
                  <p:cNvPr id="16" name="Google Shape;101;p1">
                    <a:extLst>
                      <a:ext uri="{FF2B5EF4-FFF2-40B4-BE49-F238E27FC236}">
                        <a16:creationId xmlns:a16="http://schemas.microsoft.com/office/drawing/2014/main" id="{1289231D-7944-D174-78C3-50B7CD4CD479}"/>
                      </a:ext>
                    </a:extLst>
                  </p:cNvPr>
                  <p:cNvSpPr/>
                  <p:nvPr/>
                </p:nvSpPr>
                <p:spPr>
                  <a:xfrm>
                    <a:off x="7863840" y="1818640"/>
                    <a:ext cx="2092960" cy="2926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2960" h="2926080" extrusionOk="0">
                        <a:moveTo>
                          <a:pt x="0" y="0"/>
                        </a:moveTo>
                        <a:lnTo>
                          <a:pt x="0" y="2143760"/>
                        </a:lnTo>
                        <a:lnTo>
                          <a:pt x="182880" y="2926080"/>
                        </a:lnTo>
                        <a:lnTo>
                          <a:pt x="2092960" y="2926080"/>
                        </a:lnTo>
                        <a:lnTo>
                          <a:pt x="2092960" y="1016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pic>
                <p:nvPicPr>
                  <p:cNvPr id="17" name="Google Shape;102;p1">
                    <a:extLst>
                      <a:ext uri="{FF2B5EF4-FFF2-40B4-BE49-F238E27FC236}">
                        <a16:creationId xmlns:a16="http://schemas.microsoft.com/office/drawing/2014/main" id="{C73B4AC0-9158-582E-D843-FC7BC6684666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/>
                  <a:stretch/>
                </p:blipFill>
                <p:spPr>
                  <a:xfrm>
                    <a:off x="6186730" y="1265225"/>
                    <a:ext cx="4876189" cy="48761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8" name="Google Shape;103;p1">
                    <a:extLst>
                      <a:ext uri="{FF2B5EF4-FFF2-40B4-BE49-F238E27FC236}">
                        <a16:creationId xmlns:a16="http://schemas.microsoft.com/office/drawing/2014/main" id="{B69E77CC-D886-445E-68D1-753B0482CDDE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/>
                  <a:stretch/>
                </p:blipFill>
                <p:spPr>
                  <a:xfrm>
                    <a:off x="8032270" y="3025379"/>
                    <a:ext cx="1497810" cy="4809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  <p:grpSp>
        <p:nvGrpSpPr>
          <p:cNvPr id="19" name="Google Shape;85;p1">
            <a:extLst>
              <a:ext uri="{FF2B5EF4-FFF2-40B4-BE49-F238E27FC236}">
                <a16:creationId xmlns:a16="http://schemas.microsoft.com/office/drawing/2014/main" id="{C0A927CB-2F04-40CE-CD4F-8A5A5FDB7EDA}"/>
              </a:ext>
            </a:extLst>
          </p:cNvPr>
          <p:cNvGrpSpPr/>
          <p:nvPr/>
        </p:nvGrpSpPr>
        <p:grpSpPr>
          <a:xfrm>
            <a:off x="9372309" y="3950513"/>
            <a:ext cx="1689445" cy="1689445"/>
            <a:chOff x="7709167" y="647700"/>
            <a:chExt cx="3316319" cy="3316319"/>
          </a:xfrm>
        </p:grpSpPr>
        <p:grpSp>
          <p:nvGrpSpPr>
            <p:cNvPr id="20" name="Google Shape;86;p1">
              <a:extLst>
                <a:ext uri="{FF2B5EF4-FFF2-40B4-BE49-F238E27FC236}">
                  <a16:creationId xmlns:a16="http://schemas.microsoft.com/office/drawing/2014/main" id="{36C39136-9750-A2D9-51DD-4A6D8607CE4E}"/>
                </a:ext>
              </a:extLst>
            </p:cNvPr>
            <p:cNvGrpSpPr/>
            <p:nvPr/>
          </p:nvGrpSpPr>
          <p:grpSpPr>
            <a:xfrm>
              <a:off x="7709167" y="647700"/>
              <a:ext cx="3316319" cy="3316319"/>
              <a:chOff x="7709167" y="647700"/>
              <a:chExt cx="3316319" cy="3316319"/>
            </a:xfrm>
          </p:grpSpPr>
          <p:sp>
            <p:nvSpPr>
              <p:cNvPr id="22" name="Google Shape;87;p1">
                <a:extLst>
                  <a:ext uri="{FF2B5EF4-FFF2-40B4-BE49-F238E27FC236}">
                    <a16:creationId xmlns:a16="http://schemas.microsoft.com/office/drawing/2014/main" id="{282BDAA8-CF1E-3AE3-B754-BF7BDDE75B47}"/>
                  </a:ext>
                </a:extLst>
              </p:cNvPr>
              <p:cNvSpPr/>
              <p:nvPr/>
            </p:nvSpPr>
            <p:spPr>
              <a:xfrm>
                <a:off x="7799832" y="1033272"/>
                <a:ext cx="3145536" cy="186537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3" name="Google Shape;88;p1">
                <a:extLst>
                  <a:ext uri="{FF2B5EF4-FFF2-40B4-BE49-F238E27FC236}">
                    <a16:creationId xmlns:a16="http://schemas.microsoft.com/office/drawing/2014/main" id="{2746EC71-E026-C618-4A2F-C217A79C05EC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7709167" y="647700"/>
                <a:ext cx="3316319" cy="33163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" name="Google Shape;89;p1">
              <a:extLst>
                <a:ext uri="{FF2B5EF4-FFF2-40B4-BE49-F238E27FC236}">
                  <a16:creationId xmlns:a16="http://schemas.microsoft.com/office/drawing/2014/main" id="{E95C4528-AF84-2EA2-0E38-C96F8C122D76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45661" y="1628222"/>
              <a:ext cx="2388466" cy="7669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281A6E-AC6C-FBC2-3FB0-01E12C18838B}"/>
              </a:ext>
            </a:extLst>
          </p:cNvPr>
          <p:cNvGrpSpPr/>
          <p:nvPr/>
        </p:nvGrpSpPr>
        <p:grpSpPr>
          <a:xfrm>
            <a:off x="2651370" y="4899557"/>
            <a:ext cx="2768707" cy="1144040"/>
            <a:chOff x="2651370" y="4899557"/>
            <a:chExt cx="2768707" cy="11440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246041-D6D6-236F-12E7-1DA98BFA6A23}"/>
                </a:ext>
              </a:extLst>
            </p:cNvPr>
            <p:cNvSpPr txBox="1"/>
            <p:nvPr/>
          </p:nvSpPr>
          <p:spPr>
            <a:xfrm>
              <a:off x="2651370" y="5520377"/>
              <a:ext cx="27687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기준치 이상의</a:t>
              </a:r>
              <a:r>
                <a:rPr lang="en-US" altLang="ko-KR" dirty="0">
                  <a:latin typeface="+mn-ea"/>
                  <a:ea typeface="+mn-ea"/>
                </a:rPr>
                <a:t> </a:t>
              </a:r>
              <a:r>
                <a:rPr lang="ko-KR" altLang="en-US" dirty="0">
                  <a:latin typeface="+mn-ea"/>
                  <a:ea typeface="+mn-ea"/>
                </a:rPr>
                <a:t>소음 측정 시에만</a:t>
              </a:r>
              <a:endParaRPr lang="en-US" altLang="ko-KR" dirty="0">
                <a:latin typeface="+mn-ea"/>
                <a:ea typeface="+mn-ea"/>
              </a:endParaRPr>
            </a:p>
            <a:p>
              <a:pPr algn="ctr"/>
              <a:r>
                <a:rPr lang="ko-KR" altLang="en-US" dirty="0">
                  <a:latin typeface="+mn-ea"/>
                  <a:ea typeface="+mn-ea"/>
                </a:rPr>
                <a:t>관련 데이터 전송</a:t>
              </a:r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5BFF7CA0-659E-6A4E-64D4-B01116D7E5EE}"/>
                </a:ext>
              </a:extLst>
            </p:cNvPr>
            <p:cNvCxnSpPr>
              <a:cxnSpLocks/>
            </p:cNvCxnSpPr>
            <p:nvPr/>
          </p:nvCxnSpPr>
          <p:spPr>
            <a:xfrm>
              <a:off x="2856554" y="4899557"/>
              <a:ext cx="2428084" cy="527820"/>
            </a:xfrm>
            <a:prstGeom prst="bentConnector3">
              <a:avLst>
                <a:gd name="adj1" fmla="val 54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F80FBC-3031-3D08-DA49-2B518B78E279}"/>
                </a:ext>
              </a:extLst>
            </p:cNvPr>
            <p:cNvSpPr txBox="1"/>
            <p:nvPr/>
          </p:nvSpPr>
          <p:spPr>
            <a:xfrm>
              <a:off x="3255195" y="5077383"/>
              <a:ext cx="1670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+mn-ea"/>
                  <a:ea typeface="+mn-ea"/>
                </a:rPr>
                <a:t>층간소음 녹음파일</a:t>
              </a:r>
            </a:p>
          </p:txBody>
        </p:sp>
      </p:grp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6183392-7500-E347-75DE-BF28002C52F5}"/>
              </a:ext>
            </a:extLst>
          </p:cNvPr>
          <p:cNvSpPr/>
          <p:nvPr/>
        </p:nvSpPr>
        <p:spPr>
          <a:xfrm>
            <a:off x="7246986" y="3098404"/>
            <a:ext cx="1491779" cy="1076680"/>
          </a:xfrm>
          <a:prstGeom prst="rightArrow">
            <a:avLst/>
          </a:prstGeom>
          <a:solidFill>
            <a:srgbClr val="646C79"/>
          </a:solidFill>
          <a:ln>
            <a:solidFill>
              <a:srgbClr val="646C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FA7151-2203-61A0-FC98-58E473566765}"/>
              </a:ext>
            </a:extLst>
          </p:cNvPr>
          <p:cNvSpPr txBox="1"/>
          <p:nvPr/>
        </p:nvSpPr>
        <p:spPr>
          <a:xfrm>
            <a:off x="9610289" y="3387099"/>
            <a:ext cx="1213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&lt; App &gt;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42C426-AA81-3217-F0C7-8B004084129E}"/>
              </a:ext>
            </a:extLst>
          </p:cNvPr>
          <p:cNvSpPr txBox="1"/>
          <p:nvPr/>
        </p:nvSpPr>
        <p:spPr>
          <a:xfrm>
            <a:off x="9610289" y="5589383"/>
            <a:ext cx="1213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&lt; Web &gt;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802006-4B32-A5FA-A10C-3C0AA9C7C6F6}"/>
              </a:ext>
            </a:extLst>
          </p:cNvPr>
          <p:cNvSpPr txBox="1"/>
          <p:nvPr/>
        </p:nvSpPr>
        <p:spPr>
          <a:xfrm>
            <a:off x="2159786" y="2649226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데시벨 측정기능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71B448-972D-6DEF-CE46-306ADAA238E4}"/>
              </a:ext>
            </a:extLst>
          </p:cNvPr>
          <p:cNvSpPr txBox="1"/>
          <p:nvPr/>
        </p:nvSpPr>
        <p:spPr>
          <a:xfrm>
            <a:off x="2249554" y="451776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반복 녹음기능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44252A-D87C-9CD2-6371-5DFAA7C33583}"/>
              </a:ext>
            </a:extLst>
          </p:cNvPr>
          <p:cNvGrpSpPr/>
          <p:nvPr/>
        </p:nvGrpSpPr>
        <p:grpSpPr>
          <a:xfrm>
            <a:off x="2905343" y="1715361"/>
            <a:ext cx="2370357" cy="876776"/>
            <a:chOff x="2905343" y="1715361"/>
            <a:chExt cx="2370357" cy="876776"/>
          </a:xfrm>
        </p:grpSpPr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853FECC0-D7A0-4AED-C67E-A9FC1EAB1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5343" y="2051683"/>
              <a:ext cx="2370357" cy="540454"/>
            </a:xfrm>
            <a:prstGeom prst="bentConnector3">
              <a:avLst>
                <a:gd name="adj1" fmla="val -191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17B69F-2457-705E-124A-B82F92E998E8}"/>
                </a:ext>
              </a:extLst>
            </p:cNvPr>
            <p:cNvSpPr txBox="1"/>
            <p:nvPr/>
          </p:nvSpPr>
          <p:spPr>
            <a:xfrm>
              <a:off x="3041195" y="1715361"/>
              <a:ext cx="2098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ea"/>
                  <a:ea typeface="+mn-ea"/>
                </a:rPr>
                <a:t>1</a:t>
              </a:r>
              <a:r>
                <a:rPr lang="ko-KR" altLang="en-US" b="1" dirty="0">
                  <a:latin typeface="+mn-ea"/>
                  <a:ea typeface="+mn-ea"/>
                </a:rPr>
                <a:t>분 평균 데시벨 데이터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DEB9615-B310-0290-4949-08AEFA31F90B}"/>
                </a:ext>
              </a:extLst>
            </p:cNvPr>
            <p:cNvSpPr txBox="1"/>
            <p:nvPr/>
          </p:nvSpPr>
          <p:spPr>
            <a:xfrm>
              <a:off x="2994025" y="2122350"/>
              <a:ext cx="2105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  <a:ea typeface="+mn-ea"/>
                </a:rPr>
                <a:t>지속적으로 데이터 전송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41" grpId="0" animBg="1"/>
      <p:bldP spid="42" grpId="0"/>
      <p:bldP spid="43" grpId="0"/>
      <p:bldP spid="52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AI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모델 목적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120521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220BEDF-BC28-45D1-A371-3F075C2C9BC1}"/>
              </a:ext>
            </a:extLst>
          </p:cNvPr>
          <p:cNvSpPr txBox="1"/>
          <p:nvPr/>
        </p:nvSpPr>
        <p:spPr>
          <a:xfrm>
            <a:off x="2120403" y="1646579"/>
            <a:ext cx="9224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소음 녹음파일을 수집하고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이를 이미지화 하여 구별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aphicFrame>
        <p:nvGraphicFramePr>
          <p:cNvPr id="57" name="Google Shape;541;p10">
            <a:extLst>
              <a:ext uri="{FF2B5EF4-FFF2-40B4-BE49-F238E27FC236}">
                <a16:creationId xmlns:a16="http://schemas.microsoft.com/office/drawing/2014/main" id="{B3C45475-B54A-4071-91B2-568A7D40A5FD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FD143666-A644-4F34-9C3B-A73F6BC11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403" y="3851958"/>
            <a:ext cx="9472157" cy="1231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72B493-973B-408F-9769-03E63CA6D80B}"/>
              </a:ext>
            </a:extLst>
          </p:cNvPr>
          <p:cNvSpPr txBox="1"/>
          <p:nvPr/>
        </p:nvSpPr>
        <p:spPr>
          <a:xfrm>
            <a:off x="3419266" y="5183620"/>
            <a:ext cx="8173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646C79"/>
                </a:solidFill>
                <a:latin typeface="+mn-ea"/>
                <a:ea typeface="+mn-ea"/>
              </a:rPr>
              <a:t>                             </a:t>
            </a:r>
            <a:r>
              <a:rPr lang="en-US" altLang="ko-KR" sz="1200" dirty="0">
                <a:solidFill>
                  <a:srgbClr val="646C79"/>
                </a:solidFill>
                <a:latin typeface="+mn-ea"/>
                <a:ea typeface="+mn-ea"/>
                <a:hlinkClick r:id="rId5"/>
              </a:rPr>
              <a:t> - </a:t>
            </a:r>
            <a:r>
              <a:rPr lang="ko-KR" altLang="en-US" sz="1200" dirty="0">
                <a:solidFill>
                  <a:srgbClr val="646C79"/>
                </a:solidFill>
                <a:latin typeface="+mn-ea"/>
                <a:ea typeface="+mn-ea"/>
                <a:hlinkClick r:id="rId5"/>
              </a:rPr>
              <a:t>출처</a:t>
            </a:r>
            <a:r>
              <a:rPr lang="en-US" altLang="ko-KR" sz="1200" dirty="0">
                <a:solidFill>
                  <a:srgbClr val="646C79"/>
                </a:solidFill>
                <a:latin typeface="+mn-ea"/>
                <a:ea typeface="+mn-ea"/>
                <a:hlinkClick r:id="rId5"/>
              </a:rPr>
              <a:t>: </a:t>
            </a:r>
            <a:r>
              <a:rPr lang="ko-KR" altLang="en-US" sz="1200" dirty="0">
                <a:solidFill>
                  <a:srgbClr val="646C79"/>
                </a:solidFill>
                <a:latin typeface="+mn-ea"/>
                <a:ea typeface="+mn-ea"/>
                <a:hlinkClick r:id="rId5"/>
              </a:rPr>
              <a:t>국가법령정보센터</a:t>
            </a:r>
            <a:r>
              <a:rPr lang="en-US" altLang="ko-KR" sz="1200" dirty="0">
                <a:solidFill>
                  <a:srgbClr val="646C79"/>
                </a:solidFill>
                <a:latin typeface="+mn-ea"/>
                <a:ea typeface="+mn-ea"/>
                <a:hlinkClick r:id="rId5"/>
              </a:rPr>
              <a:t>, ‘</a:t>
            </a:r>
            <a:r>
              <a:rPr lang="ko-KR" altLang="en-US" sz="1200" dirty="0">
                <a:solidFill>
                  <a:srgbClr val="646C79"/>
                </a:solidFill>
                <a:latin typeface="+mn-ea"/>
                <a:ea typeface="+mn-ea"/>
                <a:hlinkClick r:id="rId5"/>
              </a:rPr>
              <a:t>공동주택 층간소음의 범위와 기준에 관한 규칙</a:t>
            </a:r>
            <a:r>
              <a:rPr lang="en-US" altLang="ko-KR" sz="1200" dirty="0">
                <a:solidFill>
                  <a:srgbClr val="646C79"/>
                </a:solidFill>
                <a:latin typeface="+mn-ea"/>
                <a:ea typeface="+mn-ea"/>
                <a:hlinkClick r:id="rId5"/>
              </a:rPr>
              <a:t>‘, 2023.01.02 </a:t>
            </a:r>
            <a:r>
              <a:rPr lang="ko-KR" altLang="en-US" sz="1200" dirty="0">
                <a:solidFill>
                  <a:srgbClr val="646C79"/>
                </a:solidFill>
                <a:latin typeface="+mn-ea"/>
                <a:ea typeface="+mn-ea"/>
                <a:hlinkClick r:id="rId5"/>
              </a:rPr>
              <a:t>시행</a:t>
            </a:r>
            <a:endParaRPr lang="ko-KR" altLang="en-US" sz="1200" dirty="0">
              <a:solidFill>
                <a:srgbClr val="646C79"/>
              </a:solidFill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2206DF-7557-90D8-E3EC-FF15A6D772AC}"/>
              </a:ext>
            </a:extLst>
          </p:cNvPr>
          <p:cNvSpPr txBox="1"/>
          <p:nvPr/>
        </p:nvSpPr>
        <p:spPr>
          <a:xfrm>
            <a:off x="2111488" y="2211326"/>
            <a:ext cx="922459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‘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층간소음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’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에 해당하는 소음을 구분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050" dirty="0">
                <a:latin typeface="+mn-ea"/>
                <a:ea typeface="+mn-ea"/>
              </a:rPr>
              <a:t> </a:t>
            </a:r>
          </a:p>
          <a:p>
            <a:r>
              <a:rPr lang="en-US" altLang="ko-KR" sz="1600" b="1" dirty="0">
                <a:latin typeface="+mn-ea"/>
                <a:ea typeface="+mn-ea"/>
              </a:rPr>
              <a:t>     1.</a:t>
            </a:r>
            <a:r>
              <a:rPr lang="ko-KR" altLang="en-US" sz="1600" b="1" dirty="0">
                <a:latin typeface="+mn-ea"/>
                <a:ea typeface="+mn-ea"/>
              </a:rPr>
              <a:t> 층간소음과 집 안 생활소음 구분하고 판단</a:t>
            </a:r>
            <a:br>
              <a:rPr lang="en-US" altLang="ko-KR" sz="1600" b="1" dirty="0">
                <a:latin typeface="+mn-ea"/>
                <a:ea typeface="+mn-ea"/>
              </a:rPr>
            </a:br>
            <a:endParaRPr lang="en-US" altLang="ko-KR" sz="700" b="1" dirty="0">
              <a:latin typeface="+mn-ea"/>
              <a:ea typeface="+mn-ea"/>
            </a:endParaRPr>
          </a:p>
          <a:p>
            <a:r>
              <a:rPr lang="en-US" altLang="ko-KR" sz="1600" b="1" dirty="0">
                <a:latin typeface="+mn-ea"/>
                <a:ea typeface="+mn-ea"/>
              </a:rPr>
              <a:t>     2.</a:t>
            </a:r>
            <a:r>
              <a:rPr lang="ko-KR" altLang="en-US" sz="1600" b="1" dirty="0">
                <a:latin typeface="+mn-ea"/>
                <a:ea typeface="+mn-ea"/>
              </a:rPr>
              <a:t> 층간소음의 종류를 구분하여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법적으로 명시된 소음만 판단</a:t>
            </a:r>
          </a:p>
        </p:txBody>
      </p:sp>
    </p:spTree>
    <p:extLst>
      <p:ext uri="{BB962C8B-B14F-4D97-AF65-F5344CB8AC3E}">
        <p14:creationId xmlns:p14="http://schemas.microsoft.com/office/powerpoint/2010/main" val="190037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4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– 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층간소음 구별 과정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120521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57" name="Google Shape;541;p10">
            <a:extLst>
              <a:ext uri="{FF2B5EF4-FFF2-40B4-BE49-F238E27FC236}">
                <a16:creationId xmlns:a16="http://schemas.microsoft.com/office/drawing/2014/main" id="{B3C45475-B54A-4071-91B2-568A7D40A5FD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E5E37-D0FA-7767-1975-B23F4D602C18}"/>
              </a:ext>
            </a:extLst>
          </p:cNvPr>
          <p:cNvSpPr txBox="1"/>
          <p:nvPr/>
        </p:nvSpPr>
        <p:spPr>
          <a:xfrm>
            <a:off x="1960030" y="1256926"/>
            <a:ext cx="9224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  <a:ea typeface="+mn-ea"/>
              </a:rPr>
              <a:t>데이터 수집</a:t>
            </a:r>
            <a:endParaRPr lang="en-US" altLang="ko-KR" sz="2400" b="1" dirty="0">
              <a:latin typeface="+mn-ea"/>
              <a:ea typeface="+mn-ea"/>
            </a:endParaRPr>
          </a:p>
          <a:p>
            <a:r>
              <a:rPr lang="ko-KR" altLang="en-US" sz="1300" dirty="0">
                <a:latin typeface="+mn-ea"/>
                <a:ea typeface="+mn-ea"/>
              </a:rPr>
              <a:t>       </a:t>
            </a:r>
            <a:r>
              <a:rPr lang="ko-KR" altLang="en-US" sz="1600" dirty="0">
                <a:latin typeface="+mn-ea"/>
                <a:ea typeface="+mn-ea"/>
              </a:rPr>
              <a:t>→ </a:t>
            </a:r>
            <a:r>
              <a:rPr lang="ko-KR" altLang="en-US" sz="1600" b="1" dirty="0">
                <a:latin typeface="+mn-ea"/>
                <a:ea typeface="+mn-ea"/>
              </a:rPr>
              <a:t>위층 </a:t>
            </a:r>
            <a:r>
              <a:rPr lang="ko-KR" altLang="en-US" sz="1600" b="1" dirty="0" err="1">
                <a:latin typeface="+mn-ea"/>
                <a:ea typeface="+mn-ea"/>
              </a:rPr>
              <a:t>소음원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실제 아래층에서 들리는 층간소음을 직접 측정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6E4013-B595-469D-A09B-03D0091DDD0B}"/>
              </a:ext>
            </a:extLst>
          </p:cNvPr>
          <p:cNvGrpSpPr/>
          <p:nvPr/>
        </p:nvGrpSpPr>
        <p:grpSpPr>
          <a:xfrm>
            <a:off x="1965021" y="3500582"/>
            <a:ext cx="5698623" cy="3124620"/>
            <a:chOff x="1733502" y="3584042"/>
            <a:chExt cx="5354455" cy="29727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E8E312F-9BF8-D4BE-AD99-A58D8DD8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33502" y="3584042"/>
              <a:ext cx="5354455" cy="269084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718EE39-331D-4BC2-80A0-5F91EB458A2E}"/>
                </a:ext>
              </a:extLst>
            </p:cNvPr>
            <p:cNvSpPr txBox="1"/>
            <p:nvPr/>
          </p:nvSpPr>
          <p:spPr>
            <a:xfrm>
              <a:off x="2147292" y="6279842"/>
              <a:ext cx="4858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  <a:ea typeface="+mn-ea"/>
                </a:rPr>
                <a:t>&lt; </a:t>
              </a:r>
              <a:r>
                <a:rPr lang="ko-KR" altLang="en-US" sz="1200" dirty="0">
                  <a:latin typeface="+mn-ea"/>
                  <a:ea typeface="+mn-ea"/>
                </a:rPr>
                <a:t>생활소음</a:t>
              </a:r>
              <a:r>
                <a:rPr lang="en-US" altLang="ko-KR" sz="1200" dirty="0">
                  <a:latin typeface="+mn-ea"/>
                  <a:ea typeface="+mn-ea"/>
                </a:rPr>
                <a:t>(origin), </a:t>
              </a:r>
              <a:r>
                <a:rPr lang="ko-KR" altLang="en-US" sz="1200" dirty="0">
                  <a:latin typeface="+mn-ea"/>
                  <a:ea typeface="+mn-ea"/>
                </a:rPr>
                <a:t>층간소음</a:t>
              </a:r>
              <a:r>
                <a:rPr lang="en-US" altLang="ko-KR" sz="1200" dirty="0">
                  <a:latin typeface="+mn-ea"/>
                  <a:ea typeface="+mn-ea"/>
                </a:rPr>
                <a:t>(</a:t>
              </a:r>
              <a:r>
                <a:rPr lang="en-US" altLang="ko-KR" sz="1200" dirty="0" err="1">
                  <a:latin typeface="+mn-ea"/>
                  <a:ea typeface="+mn-ea"/>
                </a:rPr>
                <a:t>floor_noise</a:t>
              </a:r>
              <a:r>
                <a:rPr lang="en-US" altLang="ko-KR" sz="1200" dirty="0">
                  <a:latin typeface="+mn-ea"/>
                  <a:ea typeface="+mn-ea"/>
                </a:rPr>
                <a:t>) frequency, magnitude &gt;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973A68-34AE-4EF0-8548-E39CA133D73A}"/>
              </a:ext>
            </a:extLst>
          </p:cNvPr>
          <p:cNvGrpSpPr/>
          <p:nvPr/>
        </p:nvGrpSpPr>
        <p:grpSpPr>
          <a:xfrm>
            <a:off x="7906821" y="3639128"/>
            <a:ext cx="3911475" cy="2957768"/>
            <a:chOff x="7842100" y="3713897"/>
            <a:chExt cx="3855571" cy="282375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265F0E-8898-6651-A93B-E407034A8611}"/>
                </a:ext>
              </a:extLst>
            </p:cNvPr>
            <p:cNvGrpSpPr/>
            <p:nvPr/>
          </p:nvGrpSpPr>
          <p:grpSpPr>
            <a:xfrm>
              <a:off x="7934505" y="3713897"/>
              <a:ext cx="2297465" cy="2565500"/>
              <a:chOff x="7197185" y="3049734"/>
              <a:chExt cx="3033898" cy="338785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6A654E2-3615-1EAB-2F63-790E81974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3254" y="4590141"/>
                <a:ext cx="2237059" cy="1368299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BEF7AD1-880D-A263-062A-6F68F1DCA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17593" y="3121608"/>
                <a:ext cx="2237060" cy="1347837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930169F8-6701-65C3-207F-2E25119A8F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19461" y="3111130"/>
                <a:ext cx="0" cy="12500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EEE6D4E9-153F-AE1B-B59D-F765439D33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8231" y="4590141"/>
                <a:ext cx="0" cy="1368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B4863449-E336-E3B4-9069-C5C9034B50E4}"/>
                  </a:ext>
                </a:extLst>
              </p:cNvPr>
              <p:cNvCxnSpPr/>
              <p:nvPr/>
            </p:nvCxnSpPr>
            <p:spPr>
              <a:xfrm>
                <a:off x="7917593" y="6155059"/>
                <a:ext cx="22370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184D19-DFD2-D71B-65E1-AA93A83BEBE8}"/>
                  </a:ext>
                </a:extLst>
              </p:cNvPr>
              <p:cNvSpPr txBox="1"/>
              <p:nvPr/>
            </p:nvSpPr>
            <p:spPr>
              <a:xfrm rot="10800000">
                <a:off x="7197185" y="3049734"/>
                <a:ext cx="408738" cy="133972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dirty="0"/>
                  <a:t>frequency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027EA7-B98F-F28A-2C80-8A52E8EBB64C}"/>
                  </a:ext>
                </a:extLst>
              </p:cNvPr>
              <p:cNvSpPr txBox="1"/>
              <p:nvPr/>
            </p:nvSpPr>
            <p:spPr>
              <a:xfrm>
                <a:off x="8704050" y="6123170"/>
                <a:ext cx="1527033" cy="314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time</a:t>
                </a:r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35201A-DE80-5038-B82B-C160D97A7AC8}"/>
                  </a:ext>
                </a:extLst>
              </p:cNvPr>
              <p:cNvSpPr txBox="1"/>
              <p:nvPr/>
            </p:nvSpPr>
            <p:spPr>
              <a:xfrm rot="10800000">
                <a:off x="7212434" y="4383467"/>
                <a:ext cx="408738" cy="150481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dirty="0"/>
                  <a:t>frequency</a:t>
                </a:r>
                <a:endParaRPr lang="ko-KR" altLang="en-US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95B51F-E239-4D6A-A003-583D33CEE06C}"/>
                </a:ext>
              </a:extLst>
            </p:cNvPr>
            <p:cNvSpPr txBox="1"/>
            <p:nvPr/>
          </p:nvSpPr>
          <p:spPr>
            <a:xfrm>
              <a:off x="7842100" y="6260650"/>
              <a:ext cx="3318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  <a:ea typeface="+mn-ea"/>
                </a:rPr>
                <a:t>&lt; </a:t>
              </a:r>
              <a:r>
                <a:rPr lang="ko-KR" altLang="en-US" sz="1200" dirty="0">
                  <a:latin typeface="+mn-ea"/>
                  <a:ea typeface="+mn-ea"/>
                </a:rPr>
                <a:t>생활소음</a:t>
              </a:r>
              <a:r>
                <a:rPr lang="en-US" altLang="ko-KR" sz="1200" dirty="0">
                  <a:latin typeface="+mn-ea"/>
                  <a:ea typeface="+mn-ea"/>
                </a:rPr>
                <a:t>, </a:t>
              </a:r>
              <a:r>
                <a:rPr lang="ko-KR" altLang="en-US" sz="1200" dirty="0">
                  <a:latin typeface="+mn-ea"/>
                  <a:ea typeface="+mn-ea"/>
                </a:rPr>
                <a:t>층간소음 멜 </a:t>
              </a:r>
              <a:r>
                <a:rPr lang="ko-KR" altLang="en-US" sz="1200" dirty="0" err="1">
                  <a:latin typeface="+mn-ea"/>
                  <a:ea typeface="+mn-ea"/>
                </a:rPr>
                <a:t>스펙토그램</a:t>
              </a:r>
              <a:r>
                <a:rPr lang="ko-KR" altLang="en-US" sz="1200" dirty="0">
                  <a:latin typeface="+mn-ea"/>
                  <a:ea typeface="+mn-ea"/>
                </a:rPr>
                <a:t> </a:t>
              </a:r>
              <a:r>
                <a:rPr lang="en-US" altLang="ko-KR" sz="1200" dirty="0">
                  <a:latin typeface="+mn-ea"/>
                  <a:ea typeface="+mn-ea"/>
                </a:rPr>
                <a:t>&gt;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A184AA-7215-4E93-BD73-0FE5F1CF3021}"/>
                </a:ext>
              </a:extLst>
            </p:cNvPr>
            <p:cNvSpPr txBox="1"/>
            <p:nvPr/>
          </p:nvSpPr>
          <p:spPr>
            <a:xfrm>
              <a:off x="10271477" y="4124771"/>
              <a:ext cx="1426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생활소음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9D36B4-D222-437F-8A49-E0242C88B596}"/>
                </a:ext>
              </a:extLst>
            </p:cNvPr>
            <p:cNvSpPr txBox="1"/>
            <p:nvPr/>
          </p:nvSpPr>
          <p:spPr>
            <a:xfrm>
              <a:off x="10271477" y="5218139"/>
              <a:ext cx="1426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층간소음</a:t>
              </a:r>
            </a:p>
          </p:txBody>
        </p:sp>
      </p:grpSp>
      <p:pic>
        <p:nvPicPr>
          <p:cNvPr id="9" name="1.a_origin1">
            <a:hlinkClick r:id="" action="ppaction://media"/>
            <a:extLst>
              <a:ext uri="{FF2B5EF4-FFF2-40B4-BE49-F238E27FC236}">
                <a16:creationId xmlns:a16="http://schemas.microsoft.com/office/drawing/2014/main" id="{D78BBCF3-9668-FAEC-30FC-8AD594E19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15373" y="4358177"/>
            <a:ext cx="487362" cy="487362"/>
          </a:xfrm>
          <a:prstGeom prst="rect">
            <a:avLst/>
          </a:prstGeom>
        </p:spPr>
      </p:pic>
      <p:pic>
        <p:nvPicPr>
          <p:cNvPr id="11" name="1.a_floor1">
            <a:hlinkClick r:id="" action="ppaction://media"/>
            <a:extLst>
              <a:ext uri="{FF2B5EF4-FFF2-40B4-BE49-F238E27FC236}">
                <a16:creationId xmlns:a16="http://schemas.microsoft.com/office/drawing/2014/main" id="{B61A3C49-67F9-60F9-C7B1-5F6BA2E8C30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15373" y="5471144"/>
            <a:ext cx="487362" cy="487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169CC5-B5C1-49A5-728A-6E339BCC7CEB}"/>
              </a:ext>
            </a:extLst>
          </p:cNvPr>
          <p:cNvSpPr txBox="1"/>
          <p:nvPr/>
        </p:nvSpPr>
        <p:spPr>
          <a:xfrm>
            <a:off x="1960030" y="2039152"/>
            <a:ext cx="8791189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  <a:ea typeface="+mn-ea"/>
              </a:rPr>
              <a:t>데이터 분석</a:t>
            </a:r>
            <a:endParaRPr lang="en-US" altLang="ko-KR" sz="2400" b="1" dirty="0">
              <a:latin typeface="+mn-ea"/>
              <a:ea typeface="+mn-ea"/>
            </a:endParaRPr>
          </a:p>
          <a:p>
            <a:r>
              <a:rPr lang="en-US" altLang="ko-KR" sz="600" b="1" dirty="0">
                <a:latin typeface="+mn-ea"/>
                <a:ea typeface="+mn-ea"/>
              </a:rPr>
              <a:t> </a:t>
            </a:r>
          </a:p>
          <a:p>
            <a:pPr lvl="2"/>
            <a:r>
              <a:rPr lang="en-US" altLang="ko-KR" sz="1500" b="1" dirty="0">
                <a:latin typeface="+mn-ea"/>
                <a:ea typeface="+mn-ea"/>
              </a:rPr>
              <a:t>       1. </a:t>
            </a:r>
            <a:r>
              <a:rPr lang="ko-KR" altLang="en-US" sz="1500" b="1" dirty="0">
                <a:latin typeface="+mn-ea"/>
                <a:ea typeface="+mn-ea"/>
              </a:rPr>
              <a:t>층간소음은 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magnitude(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소리의 크기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가 작으며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 frequency(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주파수</a:t>
            </a:r>
            <a:r>
              <a:rPr lang="en-US" altLang="ko-KR" sz="15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가 작음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  <a:ea typeface="+mn-ea"/>
              </a:rPr>
              <a:t>을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500" b="1" dirty="0">
                <a:latin typeface="+mn-ea"/>
                <a:ea typeface="+mn-ea"/>
              </a:rPr>
              <a:t>확인할 수 있음</a:t>
            </a:r>
            <a:endParaRPr lang="en-US" altLang="ko-KR" sz="1500" b="1" dirty="0">
              <a:latin typeface="+mn-ea"/>
              <a:ea typeface="+mn-ea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altLang="ko-KR" sz="800" b="1" dirty="0">
              <a:latin typeface="+mn-ea"/>
              <a:ea typeface="+mn-ea"/>
            </a:endParaRPr>
          </a:p>
          <a:p>
            <a:r>
              <a:rPr lang="en-US" altLang="ko-KR" sz="1500" b="1" dirty="0">
                <a:latin typeface="+mn-ea"/>
                <a:ea typeface="+mn-ea"/>
              </a:rPr>
              <a:t>       2. </a:t>
            </a:r>
            <a:r>
              <a:rPr lang="ko-KR" altLang="en-US" sz="1500" b="1" dirty="0">
                <a:latin typeface="+mn-ea"/>
                <a:ea typeface="+mn-ea"/>
              </a:rPr>
              <a:t>소리를 이미지로 변환하는 멜 </a:t>
            </a:r>
            <a:r>
              <a:rPr lang="ko-KR" altLang="en-US" sz="1500" b="1" dirty="0" err="1">
                <a:latin typeface="+mn-ea"/>
                <a:ea typeface="+mn-ea"/>
              </a:rPr>
              <a:t>스펙토그램에서도</a:t>
            </a:r>
            <a:r>
              <a:rPr lang="ko-KR" altLang="en-US" sz="1500" b="1" dirty="0">
                <a:latin typeface="+mn-ea"/>
                <a:ea typeface="+mn-ea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고주파수의 차이</a:t>
            </a:r>
            <a:r>
              <a:rPr lang="ko-KR" altLang="en-US" sz="1500" b="1" dirty="0">
                <a:latin typeface="+mn-ea"/>
                <a:ea typeface="+mn-ea"/>
              </a:rPr>
              <a:t>를 확인할 수 있음</a:t>
            </a:r>
            <a:endParaRPr lang="en-US" altLang="ko-KR" sz="15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b="1" dirty="0">
              <a:latin typeface="+mn-ea"/>
              <a:ea typeface="+mn-ea"/>
            </a:endParaRPr>
          </a:p>
          <a:p>
            <a:r>
              <a:rPr lang="en-US" altLang="ko-KR" sz="1500" b="1" dirty="0">
                <a:latin typeface="+mn-ea"/>
                <a:ea typeface="+mn-ea"/>
              </a:rPr>
              <a:t>       3. </a:t>
            </a:r>
            <a:r>
              <a:rPr lang="ko-KR" altLang="en-US" sz="1500" b="1" dirty="0">
                <a:latin typeface="+mn-ea"/>
                <a:ea typeface="+mn-ea"/>
              </a:rPr>
              <a:t>이를 활용하여 </a:t>
            </a:r>
            <a:r>
              <a:rPr lang="en-US" altLang="ko-KR" sz="1500" b="1" dirty="0">
                <a:latin typeface="+mn-ea"/>
                <a:ea typeface="+mn-ea"/>
              </a:rPr>
              <a:t>AI</a:t>
            </a:r>
            <a:r>
              <a:rPr lang="ko-KR" altLang="en-US" sz="1500" b="1" dirty="0">
                <a:latin typeface="+mn-ea"/>
                <a:ea typeface="+mn-ea"/>
              </a:rPr>
              <a:t>모델 생성</a:t>
            </a:r>
            <a:endParaRPr lang="en-US" altLang="ko-KR" sz="15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02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0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AI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모델 생성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120521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523F4D-2418-411B-A41B-4C5713EED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260" y="1956992"/>
            <a:ext cx="1284079" cy="12840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220BEDF-BC28-45D1-A371-3F075C2C9BC1}"/>
              </a:ext>
            </a:extLst>
          </p:cNvPr>
          <p:cNvSpPr txBox="1"/>
          <p:nvPr/>
        </p:nvSpPr>
        <p:spPr>
          <a:xfrm>
            <a:off x="1866512" y="3918903"/>
            <a:ext cx="9726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데이터 수집</a:t>
            </a:r>
            <a:endParaRPr lang="en-US" altLang="ko-KR" sz="18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AI-hub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의 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17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개 클래스 중 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7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개 클래스 사용하여 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  <a:ea typeface="+mn-ea"/>
              </a:rPr>
              <a:t>가지 종류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로 구분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→ 중량충격음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(2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개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), </a:t>
            </a:r>
            <a:r>
              <a:rPr lang="ko-KR" altLang="en-US" sz="1300" b="1" dirty="0" err="1">
                <a:solidFill>
                  <a:schemeClr val="tx1"/>
                </a:solidFill>
                <a:latin typeface="+mn-ea"/>
                <a:ea typeface="+mn-ea"/>
              </a:rPr>
              <a:t>가구끄는소리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(1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개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), 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악기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(2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개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), 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반려동물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(2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개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</p:txBody>
      </p:sp>
      <p:graphicFrame>
        <p:nvGraphicFramePr>
          <p:cNvPr id="57" name="Google Shape;541;p10">
            <a:extLst>
              <a:ext uri="{FF2B5EF4-FFF2-40B4-BE49-F238E27FC236}">
                <a16:creationId xmlns:a16="http://schemas.microsoft.com/office/drawing/2014/main" id="{B3C45475-B54A-4071-91B2-568A7D40A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935936"/>
              </p:ext>
            </p:extLst>
          </p:nvPr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106DB07F-3D4D-42B0-87A1-F5CCCF2F8EF2}"/>
              </a:ext>
            </a:extLst>
          </p:cNvPr>
          <p:cNvSpPr/>
          <p:nvPr/>
        </p:nvSpPr>
        <p:spPr>
          <a:xfrm>
            <a:off x="8436702" y="2199584"/>
            <a:ext cx="868137" cy="741037"/>
          </a:xfrm>
          <a:prstGeom prst="rightArrow">
            <a:avLst/>
          </a:prstGeom>
          <a:solidFill>
            <a:srgbClr val="646C79"/>
          </a:solidFill>
          <a:ln>
            <a:solidFill>
              <a:srgbClr val="646C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56C6DC-6E3B-496C-BE48-38BBC4E3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40" y="1387232"/>
            <a:ext cx="3234824" cy="236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4D5E9A-ADC9-911B-5D94-D403657B8B6D}"/>
              </a:ext>
            </a:extLst>
          </p:cNvPr>
          <p:cNvGrpSpPr/>
          <p:nvPr/>
        </p:nvGrpSpPr>
        <p:grpSpPr>
          <a:xfrm>
            <a:off x="3525742" y="1384319"/>
            <a:ext cx="1962000" cy="2341161"/>
            <a:chOff x="3525742" y="1384319"/>
            <a:chExt cx="1962000" cy="234116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529CE2-F68A-40D0-8252-20F1D29F6BBA}"/>
                </a:ext>
              </a:extLst>
            </p:cNvPr>
            <p:cNvSpPr/>
            <p:nvPr/>
          </p:nvSpPr>
          <p:spPr>
            <a:xfrm>
              <a:off x="3525742" y="1384319"/>
              <a:ext cx="1962000" cy="288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A565C4-79C2-46EE-A7E0-7D9A9CFD5A2D}"/>
                </a:ext>
              </a:extLst>
            </p:cNvPr>
            <p:cNvSpPr/>
            <p:nvPr/>
          </p:nvSpPr>
          <p:spPr>
            <a:xfrm>
              <a:off x="3525742" y="1801629"/>
              <a:ext cx="1962000" cy="1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BD38B5B-A073-4025-BB4F-68F622DF51E0}"/>
                </a:ext>
              </a:extLst>
            </p:cNvPr>
            <p:cNvSpPr/>
            <p:nvPr/>
          </p:nvSpPr>
          <p:spPr>
            <a:xfrm>
              <a:off x="3525742" y="3204079"/>
              <a:ext cx="1962000" cy="27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6581F1-29F0-4595-9FD4-E20EBF1047DD}"/>
                </a:ext>
              </a:extLst>
            </p:cNvPr>
            <p:cNvSpPr/>
            <p:nvPr/>
          </p:nvSpPr>
          <p:spPr>
            <a:xfrm>
              <a:off x="3525742" y="3455480"/>
              <a:ext cx="1962000" cy="27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 descr="텍스트, 영수증, 스크린샷, 번호이(가) 표시된 사진&#10;&#10;자동 생성된 설명">
            <a:extLst>
              <a:ext uri="{FF2B5EF4-FFF2-40B4-BE49-F238E27FC236}">
                <a16:creationId xmlns:a16="http://schemas.microsoft.com/office/drawing/2014/main" id="{2804258D-D4C7-3E20-A737-968CE2E17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045" y="1354411"/>
            <a:ext cx="5067236" cy="239856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C1D800B-2238-56D3-024C-F612C86B0113}"/>
              </a:ext>
            </a:extLst>
          </p:cNvPr>
          <p:cNvGrpSpPr/>
          <p:nvPr/>
        </p:nvGrpSpPr>
        <p:grpSpPr>
          <a:xfrm>
            <a:off x="3908156" y="1411664"/>
            <a:ext cx="2048600" cy="2268196"/>
            <a:chOff x="3908156" y="1411664"/>
            <a:chExt cx="2048600" cy="2268196"/>
          </a:xfrm>
        </p:grpSpPr>
        <p:sp>
          <p:nvSpPr>
            <p:cNvPr id="20" name="오른쪽 대괄호 19">
              <a:extLst>
                <a:ext uri="{FF2B5EF4-FFF2-40B4-BE49-F238E27FC236}">
                  <a16:creationId xmlns:a16="http://schemas.microsoft.com/office/drawing/2014/main" id="{E3BA22F7-5715-20F8-49F9-72F0FC27AC4A}"/>
                </a:ext>
              </a:extLst>
            </p:cNvPr>
            <p:cNvSpPr/>
            <p:nvPr/>
          </p:nvSpPr>
          <p:spPr>
            <a:xfrm>
              <a:off x="3918430" y="1411664"/>
              <a:ext cx="226191" cy="614987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른쪽 대괄호 20">
              <a:extLst>
                <a:ext uri="{FF2B5EF4-FFF2-40B4-BE49-F238E27FC236}">
                  <a16:creationId xmlns:a16="http://schemas.microsoft.com/office/drawing/2014/main" id="{A3237133-169D-1EE1-85EC-54D1AA90090C}"/>
                </a:ext>
              </a:extLst>
            </p:cNvPr>
            <p:cNvSpPr/>
            <p:nvPr/>
          </p:nvSpPr>
          <p:spPr>
            <a:xfrm>
              <a:off x="3908156" y="2408042"/>
              <a:ext cx="239780" cy="651390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오른쪽 대괄호 21">
              <a:extLst>
                <a:ext uri="{FF2B5EF4-FFF2-40B4-BE49-F238E27FC236}">
                  <a16:creationId xmlns:a16="http://schemas.microsoft.com/office/drawing/2014/main" id="{38036E13-365B-29C8-1C2B-0C9F1E58D903}"/>
                </a:ext>
              </a:extLst>
            </p:cNvPr>
            <p:cNvSpPr/>
            <p:nvPr/>
          </p:nvSpPr>
          <p:spPr>
            <a:xfrm>
              <a:off x="3921745" y="3064873"/>
              <a:ext cx="226191" cy="614987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오른쪽 대괄호 22">
              <a:extLst>
                <a:ext uri="{FF2B5EF4-FFF2-40B4-BE49-F238E27FC236}">
                  <a16:creationId xmlns:a16="http://schemas.microsoft.com/office/drawing/2014/main" id="{98907EF6-CEC4-A1C7-8B04-C7A753A46FE0}"/>
                </a:ext>
              </a:extLst>
            </p:cNvPr>
            <p:cNvSpPr/>
            <p:nvPr/>
          </p:nvSpPr>
          <p:spPr>
            <a:xfrm>
              <a:off x="3911296" y="2029564"/>
              <a:ext cx="239780" cy="370343"/>
            </a:xfrm>
            <a:prstGeom prst="righ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09E2BF-D175-FA00-4144-6E5F86C0A87B}"/>
                </a:ext>
              </a:extLst>
            </p:cNvPr>
            <p:cNvSpPr txBox="1"/>
            <p:nvPr/>
          </p:nvSpPr>
          <p:spPr>
            <a:xfrm>
              <a:off x="4224264" y="1535639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</a:rPr>
                <a:t>중량충격음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24FD35-4632-55F4-1A31-0081D5050436}"/>
                </a:ext>
              </a:extLst>
            </p:cNvPr>
            <p:cNvSpPr txBox="1"/>
            <p:nvPr/>
          </p:nvSpPr>
          <p:spPr>
            <a:xfrm>
              <a:off x="4233207" y="2015548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solidFill>
                    <a:srgbClr val="FF0000"/>
                  </a:solidFill>
                </a:rPr>
                <a:t>가구끄는소리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B5B9C6-85E1-BBA3-DF93-A934061CF84A}"/>
                </a:ext>
              </a:extLst>
            </p:cNvPr>
            <p:cNvSpPr txBox="1"/>
            <p:nvPr/>
          </p:nvSpPr>
          <p:spPr>
            <a:xfrm>
              <a:off x="4224264" y="259351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</a:rPr>
                <a:t>악기소리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3DEE41-FF4E-0087-2D8E-6308F8F101CA}"/>
                </a:ext>
              </a:extLst>
            </p:cNvPr>
            <p:cNvSpPr txBox="1"/>
            <p:nvPr/>
          </p:nvSpPr>
          <p:spPr>
            <a:xfrm>
              <a:off x="4228898" y="318432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</a:rPr>
                <a:t>반려동물소리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D855183-4EE0-4E77-9867-E1565C40A2CA}"/>
              </a:ext>
            </a:extLst>
          </p:cNvPr>
          <p:cNvSpPr txBox="1"/>
          <p:nvPr/>
        </p:nvSpPr>
        <p:spPr>
          <a:xfrm>
            <a:off x="1866512" y="4796338"/>
            <a:ext cx="931882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법적 층간소음 종류인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충격음 </a:t>
            </a:r>
            <a:r>
              <a:rPr lang="en-US" altLang="ko-KR" b="1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가지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발걸음소리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  <a:ea typeface="+mn-ea"/>
              </a:rPr>
              <a:t>가구끄는소리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공기전달소음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가지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연주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소리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b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법적기준이 없지만 최근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반려동물 분양 가구수가 증가하는 것을 고려하여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반려동물소리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를 포함</a:t>
            </a:r>
            <a:endParaRPr lang="en-US" altLang="ko-KR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B80AEA-A684-109A-9F3A-5DEFFA4D9D91}"/>
              </a:ext>
            </a:extLst>
          </p:cNvPr>
          <p:cNvSpPr txBox="1"/>
          <p:nvPr/>
        </p:nvSpPr>
        <p:spPr>
          <a:xfrm>
            <a:off x="1894299" y="5634837"/>
            <a:ext cx="6126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총 파일 수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7,362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개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총 음원길이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110430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초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약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31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시간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해당 오디오 파일을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이미지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멜 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  <a:ea typeface="+mn-ea"/>
              </a:rPr>
              <a:t>스펙토그램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로 변환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하여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AI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모델에 학습</a:t>
            </a:r>
            <a:endParaRPr lang="en-US" altLang="ko-KR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610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42" grpId="0" animBg="1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소음 종류 분류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120521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57" name="Google Shape;541;p10">
            <a:extLst>
              <a:ext uri="{FF2B5EF4-FFF2-40B4-BE49-F238E27FC236}">
                <a16:creationId xmlns:a16="http://schemas.microsoft.com/office/drawing/2014/main" id="{B3C45475-B54A-4071-91B2-568A7D40A5FD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DE5E37-D0FA-7767-1975-B23F4D602C18}"/>
              </a:ext>
            </a:extLst>
          </p:cNvPr>
          <p:cNvSpPr txBox="1"/>
          <p:nvPr/>
        </p:nvSpPr>
        <p:spPr>
          <a:xfrm>
            <a:off x="1732268" y="1431660"/>
            <a:ext cx="280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n-ea"/>
                <a:ea typeface="+mn-ea"/>
              </a:rPr>
              <a:t>데이터 </a:t>
            </a:r>
            <a:r>
              <a:rPr lang="ko-KR" altLang="en-US" sz="2400" b="1" dirty="0" err="1">
                <a:latin typeface="+mn-ea"/>
                <a:ea typeface="+mn-ea"/>
              </a:rPr>
              <a:t>전처리</a:t>
            </a:r>
            <a:endParaRPr lang="en-US" altLang="ko-KR" sz="2400" b="1" dirty="0">
              <a:latin typeface="+mn-ea"/>
              <a:ea typeface="+mn-ea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5A24ED1-0948-93CF-1D18-B13177BAD690}"/>
              </a:ext>
            </a:extLst>
          </p:cNvPr>
          <p:cNvSpPr/>
          <p:nvPr/>
        </p:nvSpPr>
        <p:spPr>
          <a:xfrm rot="5400000">
            <a:off x="3302607" y="3181731"/>
            <a:ext cx="198178" cy="146383"/>
          </a:xfrm>
          <a:prstGeom prst="rightArrow">
            <a:avLst/>
          </a:prstGeom>
          <a:solidFill>
            <a:srgbClr val="646C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4967FB3-3FD0-6B23-AFC4-4762EDC535EF}"/>
              </a:ext>
            </a:extLst>
          </p:cNvPr>
          <p:cNvSpPr/>
          <p:nvPr/>
        </p:nvSpPr>
        <p:spPr>
          <a:xfrm rot="5400000">
            <a:off x="3331902" y="4369168"/>
            <a:ext cx="198178" cy="146383"/>
          </a:xfrm>
          <a:prstGeom prst="rightArrow">
            <a:avLst/>
          </a:prstGeom>
          <a:solidFill>
            <a:srgbClr val="646C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D70835-8B1A-4948-CCB8-04825CC8A9FE}"/>
              </a:ext>
            </a:extLst>
          </p:cNvPr>
          <p:cNvGrpSpPr/>
          <p:nvPr/>
        </p:nvGrpSpPr>
        <p:grpSpPr>
          <a:xfrm>
            <a:off x="1809335" y="2217485"/>
            <a:ext cx="5776554" cy="768068"/>
            <a:chOff x="1809335" y="2217485"/>
            <a:chExt cx="5776554" cy="76806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B50CAE4-8F5E-BFEC-3DAD-B72EE7EFAF6F}"/>
                </a:ext>
              </a:extLst>
            </p:cNvPr>
            <p:cNvGrpSpPr/>
            <p:nvPr/>
          </p:nvGrpSpPr>
          <p:grpSpPr>
            <a:xfrm>
              <a:off x="1809335" y="2217485"/>
              <a:ext cx="3168464" cy="768068"/>
              <a:chOff x="2237473" y="4282441"/>
              <a:chExt cx="6162575" cy="12192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C3888E7-5DC3-B05C-731C-87574B086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7473" y="4282441"/>
                <a:ext cx="2057400" cy="12192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2C9D9D8-F7F7-E7AF-AB5E-51C498B00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5248" y="4282441"/>
                <a:ext cx="2057400" cy="121920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7B39EA6-432E-7284-2CB5-54F0E5F51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2648" y="4282441"/>
                <a:ext cx="2057400" cy="1219200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A9D3D-21E1-9AB0-C647-7172E68A4BD2}"/>
                </a:ext>
              </a:extLst>
            </p:cNvPr>
            <p:cNvSpPr txBox="1"/>
            <p:nvPr/>
          </p:nvSpPr>
          <p:spPr>
            <a:xfrm>
              <a:off x="5039164" y="2418831"/>
              <a:ext cx="254672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+mn-ea"/>
                  <a:ea typeface="+mn-ea"/>
                </a:rPr>
                <a:t>15</a:t>
              </a:r>
              <a:r>
                <a:rPr lang="ko-KR" altLang="en-US" sz="1300" b="1" dirty="0">
                  <a:latin typeface="+mn-ea"/>
                  <a:ea typeface="+mn-ea"/>
                </a:rPr>
                <a:t>초의 학습용 소리 파일</a:t>
              </a:r>
              <a:endParaRPr lang="en-US" altLang="ko-KR" sz="1300" b="1" dirty="0">
                <a:latin typeface="+mn-ea"/>
                <a:ea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99C793-1598-FAFA-4EA3-B013D35DCDB5}"/>
              </a:ext>
            </a:extLst>
          </p:cNvPr>
          <p:cNvGrpSpPr/>
          <p:nvPr/>
        </p:nvGrpSpPr>
        <p:grpSpPr>
          <a:xfrm>
            <a:off x="7574058" y="1808018"/>
            <a:ext cx="4282869" cy="4117072"/>
            <a:chOff x="7574058" y="1808018"/>
            <a:chExt cx="4282869" cy="4117072"/>
          </a:xfrm>
        </p:grpSpPr>
        <p:cxnSp>
          <p:nvCxnSpPr>
            <p:cNvPr id="27" name="Google Shape;540;p10">
              <a:extLst>
                <a:ext uri="{FF2B5EF4-FFF2-40B4-BE49-F238E27FC236}">
                  <a16:creationId xmlns:a16="http://schemas.microsoft.com/office/drawing/2014/main" id="{1F55CA5D-C8BC-025D-2C6C-D63C608EB466}"/>
                </a:ext>
              </a:extLst>
            </p:cNvPr>
            <p:cNvCxnSpPr>
              <a:cxnSpLocks/>
            </p:cNvCxnSpPr>
            <p:nvPr/>
          </p:nvCxnSpPr>
          <p:spPr>
            <a:xfrm>
              <a:off x="7574058" y="1808018"/>
              <a:ext cx="0" cy="4117072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77AF75-73C7-6EDF-CCD1-B891B668955A}"/>
                </a:ext>
              </a:extLst>
            </p:cNvPr>
            <p:cNvSpPr txBox="1"/>
            <p:nvPr/>
          </p:nvSpPr>
          <p:spPr>
            <a:xfrm>
              <a:off x="7711844" y="4025782"/>
              <a:ext cx="4145083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b="1" dirty="0">
                  <a:latin typeface="+mn-ea"/>
                  <a:ea typeface="+mn-ea"/>
                </a:rPr>
                <a:t>주파수</a:t>
              </a:r>
              <a:r>
                <a:rPr lang="en-US" altLang="ko-KR" sz="1300" b="1" dirty="0">
                  <a:latin typeface="+mn-ea"/>
                  <a:ea typeface="+mn-ea"/>
                </a:rPr>
                <a:t>, </a:t>
              </a:r>
              <a:r>
                <a:rPr lang="ko-KR" altLang="en-US" sz="1300" b="1" dirty="0">
                  <a:latin typeface="+mn-ea"/>
                  <a:ea typeface="+mn-ea"/>
                </a:rPr>
                <a:t>프레임크기에 맞춰 </a:t>
              </a:r>
              <a:r>
                <a:rPr lang="en-US" altLang="ko-KR" sz="1300" b="1" dirty="0">
                  <a:latin typeface="+mn-ea"/>
                  <a:ea typeface="+mn-ea"/>
                </a:rPr>
                <a:t>128x216</a:t>
              </a:r>
              <a:r>
                <a:rPr lang="ko-KR" altLang="en-US" sz="1300" b="1" dirty="0">
                  <a:latin typeface="+mn-ea"/>
                  <a:ea typeface="+mn-ea"/>
                </a:rPr>
                <a:t>사이즈</a:t>
              </a:r>
              <a:endParaRPr lang="en-US" altLang="ko-KR" sz="1300" b="1" dirty="0">
                <a:latin typeface="+mn-ea"/>
                <a:ea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300" b="1" dirty="0">
                <a:latin typeface="+mn-ea"/>
                <a:ea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b="1" dirty="0">
                  <a:latin typeface="+mn-ea"/>
                  <a:ea typeface="+mn-ea"/>
                </a:rPr>
                <a:t>4</a:t>
              </a:r>
              <a:r>
                <a:rPr lang="ko-KR" altLang="en-US" sz="1300" b="1" dirty="0">
                  <a:latin typeface="+mn-ea"/>
                  <a:ea typeface="+mn-ea"/>
                </a:rPr>
                <a:t>개의 클래스 총 </a:t>
              </a:r>
              <a:r>
                <a:rPr lang="en-US" altLang="ko-KR" sz="1300" b="1" dirty="0">
                  <a:latin typeface="+mn-ea"/>
                  <a:ea typeface="+mn-ea"/>
                </a:rPr>
                <a:t>22086</a:t>
              </a:r>
              <a:r>
                <a:rPr lang="ko-KR" altLang="en-US" sz="1300" b="1" dirty="0">
                  <a:latin typeface="+mn-ea"/>
                  <a:ea typeface="+mn-ea"/>
                </a:rPr>
                <a:t>개</a:t>
              </a:r>
              <a:endParaRPr lang="en-US" altLang="ko-KR" sz="1300" b="1" dirty="0">
                <a:latin typeface="+mn-ea"/>
                <a:ea typeface="+mn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1300" b="1" dirty="0">
                <a:latin typeface="+mn-ea"/>
                <a:ea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b="1" dirty="0">
                  <a:latin typeface="+mn-ea"/>
                  <a:ea typeface="+mn-ea"/>
                </a:rPr>
                <a:t>Train 15460, Validation 4417, Test 2209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300" b="1" dirty="0">
                <a:latin typeface="+mn-ea"/>
                <a:ea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b="1" dirty="0">
                  <a:latin typeface="+mn-ea"/>
                  <a:ea typeface="+mn-ea"/>
                </a:rPr>
                <a:t>Train : Validation : Test = 7 : 2 : 1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93C3130-133A-4CDF-A16F-218C3752C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58933" y="2063743"/>
              <a:ext cx="847442" cy="50218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4C6575D-5887-4CA1-BD5C-0CD650A23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83803" y="2063743"/>
              <a:ext cx="847442" cy="502188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B7EA699-6418-49B7-BDA5-6345F9FD0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46582" y="2061025"/>
              <a:ext cx="850500" cy="5040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C0A4D6F-3D96-4AFF-9530-E1BD1188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71452" y="2061025"/>
              <a:ext cx="850500" cy="5040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48A1F6C-0CFB-42A1-9191-A0DC70041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44859" y="3034504"/>
              <a:ext cx="850500" cy="50400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9ABACB3-2E55-4E9C-8991-C0A1F3F3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69729" y="3042479"/>
              <a:ext cx="850500" cy="504000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1402256-CB01-4895-A2DD-65573BB7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46582" y="3042479"/>
              <a:ext cx="850500" cy="5040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DB3E188A-B3E2-433D-B353-BCEAAFDC4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771452" y="3041271"/>
              <a:ext cx="850500" cy="504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FDF8F5D-D040-4C7A-A6AA-EF5190EDAFED}"/>
                </a:ext>
              </a:extLst>
            </p:cNvPr>
            <p:cNvSpPr txBox="1"/>
            <p:nvPr/>
          </p:nvSpPr>
          <p:spPr>
            <a:xfrm>
              <a:off x="7858933" y="2625970"/>
              <a:ext cx="17612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+mn-ea"/>
                  <a:ea typeface="+mn-ea"/>
                </a:rPr>
                <a:t>발걸음 소리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8F6CA09-0DF7-445A-B1C4-8AB761514FDF}"/>
                </a:ext>
              </a:extLst>
            </p:cNvPr>
            <p:cNvSpPr txBox="1"/>
            <p:nvPr/>
          </p:nvSpPr>
          <p:spPr>
            <a:xfrm>
              <a:off x="9842001" y="2620717"/>
              <a:ext cx="17612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+mn-ea"/>
                  <a:ea typeface="+mn-ea"/>
                </a:rPr>
                <a:t>가구 끄는 소리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F6E000B-B0E4-45B7-B2BB-557B988F9015}"/>
                </a:ext>
              </a:extLst>
            </p:cNvPr>
            <p:cNvSpPr txBox="1"/>
            <p:nvPr/>
          </p:nvSpPr>
          <p:spPr>
            <a:xfrm>
              <a:off x="7858933" y="3554950"/>
              <a:ext cx="17612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+mn-ea"/>
                  <a:ea typeface="+mn-ea"/>
                </a:rPr>
                <a:t>악기 소리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20C75E1-287D-4B22-BB4D-C51AC91EA268}"/>
                </a:ext>
              </a:extLst>
            </p:cNvPr>
            <p:cNvSpPr txBox="1"/>
            <p:nvPr/>
          </p:nvSpPr>
          <p:spPr>
            <a:xfrm>
              <a:off x="9910369" y="3554950"/>
              <a:ext cx="17612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>
                  <a:latin typeface="+mn-ea"/>
                  <a:ea typeface="+mn-ea"/>
                </a:rPr>
                <a:t>반려동물 소리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E2A416-ED26-E96D-666D-0ED8280CD289}"/>
              </a:ext>
            </a:extLst>
          </p:cNvPr>
          <p:cNvGrpSpPr/>
          <p:nvPr/>
        </p:nvGrpSpPr>
        <p:grpSpPr>
          <a:xfrm>
            <a:off x="1809334" y="3420353"/>
            <a:ext cx="5800220" cy="724397"/>
            <a:chOff x="1809334" y="3420353"/>
            <a:chExt cx="5800220" cy="72439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45492E-5953-B1B8-BDDD-91DD74702C7E}"/>
                </a:ext>
              </a:extLst>
            </p:cNvPr>
            <p:cNvGrpSpPr/>
            <p:nvPr/>
          </p:nvGrpSpPr>
          <p:grpSpPr>
            <a:xfrm>
              <a:off x="1809334" y="3420353"/>
              <a:ext cx="3168465" cy="724397"/>
              <a:chOff x="2247098" y="2831432"/>
              <a:chExt cx="6162575" cy="121920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E254DFEA-FA26-5E7D-5E85-47DC0C4C2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94873" y="2831432"/>
                <a:ext cx="2057400" cy="121920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60A317C-E450-099A-A67C-DA934E40E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52273" y="2831432"/>
                <a:ext cx="2057400" cy="121920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8954676-D99C-846C-59E9-2079F482B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47098" y="2831432"/>
                <a:ext cx="2057400" cy="1219200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2A3A75-EC92-4FD8-248E-AA80D75C90C1}"/>
                </a:ext>
              </a:extLst>
            </p:cNvPr>
            <p:cNvSpPr txBox="1"/>
            <p:nvPr/>
          </p:nvSpPr>
          <p:spPr>
            <a:xfrm>
              <a:off x="5036414" y="3520941"/>
              <a:ext cx="2573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+mn-ea"/>
                  <a:ea typeface="+mn-ea"/>
                </a:rPr>
                <a:t>층간소음처럼 변환</a:t>
              </a:r>
              <a:br>
                <a:rPr lang="en-US" altLang="ko-KR" sz="1400" b="1" dirty="0">
                  <a:latin typeface="+mn-ea"/>
                  <a:ea typeface="+mn-ea"/>
                </a:rPr>
              </a:br>
              <a:r>
                <a:rPr lang="ko-KR" altLang="en-US" sz="1400" b="1" dirty="0">
                  <a:latin typeface="+mn-ea"/>
                  <a:ea typeface="+mn-ea"/>
                </a:rPr>
                <a:t>고주파수 제거</a:t>
              </a:r>
              <a:r>
                <a:rPr lang="en-US" altLang="ko-KR" sz="1400" b="1" dirty="0">
                  <a:latin typeface="+mn-ea"/>
                  <a:ea typeface="+mn-ea"/>
                </a:rPr>
                <a:t>,</a:t>
              </a:r>
              <a:r>
                <a:rPr lang="ko-KR" altLang="en-US" sz="1400" b="1" dirty="0">
                  <a:latin typeface="+mn-ea"/>
                  <a:ea typeface="+mn-ea"/>
                </a:rPr>
                <a:t> 소리세기 감소</a:t>
              </a:r>
              <a:endParaRPr lang="en-US" altLang="ko-KR" sz="1400" b="1" dirty="0">
                <a:latin typeface="+mn-ea"/>
                <a:ea typeface="+mn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EAA99A-EC6D-7F70-B9F0-23C1DD7CBAB6}"/>
              </a:ext>
            </a:extLst>
          </p:cNvPr>
          <p:cNvGrpSpPr/>
          <p:nvPr/>
        </p:nvGrpSpPr>
        <p:grpSpPr>
          <a:xfrm>
            <a:off x="1812887" y="4628210"/>
            <a:ext cx="4972656" cy="724397"/>
            <a:chOff x="1812887" y="4628210"/>
            <a:chExt cx="4972656" cy="7243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56FA41C-B54E-8D2D-C9B3-0D0B5A03869C}"/>
                </a:ext>
              </a:extLst>
            </p:cNvPr>
            <p:cNvGrpSpPr/>
            <p:nvPr/>
          </p:nvGrpSpPr>
          <p:grpSpPr>
            <a:xfrm>
              <a:off x="1812887" y="4628210"/>
              <a:ext cx="3164912" cy="724397"/>
              <a:chOff x="1850864" y="243038"/>
              <a:chExt cx="6338220" cy="121920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7374B43-9616-4897-C5CD-40FE0D9DD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88076" y="243038"/>
                <a:ext cx="2057399" cy="121920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E1B52AF-9EB3-886D-6114-2E64A1FDA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31685" y="243038"/>
                <a:ext cx="2057399" cy="1219200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BAB4421-C526-1BC5-1117-9D8F93D9A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50864" y="243038"/>
                <a:ext cx="2057400" cy="1219200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C5D680-E940-5D95-72F7-CA3E4F135C52}"/>
                </a:ext>
              </a:extLst>
            </p:cNvPr>
            <p:cNvSpPr txBox="1"/>
            <p:nvPr/>
          </p:nvSpPr>
          <p:spPr>
            <a:xfrm>
              <a:off x="5039552" y="4672429"/>
              <a:ext cx="17459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+mn-ea"/>
                  <a:ea typeface="+mn-ea"/>
                </a:rPr>
                <a:t>5</a:t>
              </a:r>
              <a:r>
                <a:rPr lang="ko-KR" altLang="en-US" sz="1400" b="1" dirty="0" err="1">
                  <a:latin typeface="+mn-ea"/>
                  <a:ea typeface="+mn-ea"/>
                </a:rPr>
                <a:t>초씩</a:t>
              </a:r>
              <a:r>
                <a:rPr lang="ko-KR" altLang="en-US" sz="1400" b="1" dirty="0">
                  <a:latin typeface="+mn-ea"/>
                  <a:ea typeface="+mn-ea"/>
                </a:rPr>
                <a:t> 끊어 </a:t>
              </a:r>
              <a:r>
                <a:rPr lang="en-US" altLang="ko-KR" sz="1400" b="1" dirty="0">
                  <a:latin typeface="+mn-ea"/>
                  <a:ea typeface="+mn-ea"/>
                </a:rPr>
                <a:t>3</a:t>
              </a:r>
              <a:r>
                <a:rPr lang="ko-KR" altLang="en-US" sz="1400" b="1" dirty="0">
                  <a:latin typeface="+mn-ea"/>
                  <a:ea typeface="+mn-ea"/>
                </a:rPr>
                <a:t>개의 </a:t>
              </a:r>
              <a:endParaRPr lang="en-US" altLang="ko-KR" sz="1400" b="1" dirty="0">
                <a:latin typeface="+mn-ea"/>
                <a:ea typeface="+mn-ea"/>
              </a:endParaRPr>
            </a:p>
            <a:p>
              <a:r>
                <a:rPr lang="ko-KR" altLang="en-US" sz="1400" b="1" dirty="0">
                  <a:latin typeface="+mn-ea"/>
                  <a:ea typeface="+mn-ea"/>
                </a:rPr>
                <a:t>멜 </a:t>
              </a:r>
              <a:r>
                <a:rPr lang="ko-KR" altLang="en-US" sz="1400" b="1" dirty="0" err="1">
                  <a:latin typeface="+mn-ea"/>
                  <a:ea typeface="+mn-ea"/>
                </a:rPr>
                <a:t>스펙토그램</a:t>
              </a:r>
              <a:r>
                <a:rPr lang="ko-KR" altLang="en-US" sz="1400" b="1" dirty="0">
                  <a:latin typeface="+mn-ea"/>
                  <a:ea typeface="+mn-ea"/>
                </a:rPr>
                <a:t> 생성</a:t>
              </a:r>
              <a:endParaRPr lang="en-US" altLang="ko-KR" sz="1400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4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646C79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656080" y="2998113"/>
            <a:ext cx="419608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5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3" name="Google Shape;113;p2"/>
          <p:cNvCxnSpPr/>
          <p:nvPr/>
        </p:nvCxnSpPr>
        <p:spPr>
          <a:xfrm>
            <a:off x="1656080" y="2915920"/>
            <a:ext cx="286512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2"/>
          <p:cNvCxnSpPr/>
          <p:nvPr/>
        </p:nvCxnSpPr>
        <p:spPr>
          <a:xfrm>
            <a:off x="1656080" y="3982720"/>
            <a:ext cx="286512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5" name="Google Shape;115;p2"/>
          <p:cNvGrpSpPr/>
          <p:nvPr/>
        </p:nvGrpSpPr>
        <p:grpSpPr>
          <a:xfrm>
            <a:off x="6668490" y="844193"/>
            <a:ext cx="5212200" cy="5169740"/>
            <a:chOff x="6668490" y="751840"/>
            <a:chExt cx="5212200" cy="5169740"/>
          </a:xfrm>
        </p:grpSpPr>
        <p:sp>
          <p:nvSpPr>
            <p:cNvPr id="116" name="Google Shape;116;p2"/>
            <p:cNvSpPr txBox="1"/>
            <p:nvPr/>
          </p:nvSpPr>
          <p:spPr>
            <a:xfrm>
              <a:off x="6668490" y="751840"/>
              <a:ext cx="5212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 </a:t>
              </a: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 dirty="0"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6668490" y="1828800"/>
              <a:ext cx="5212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 </a:t>
              </a: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구성 및 역할</a:t>
              </a:r>
              <a:endParaRPr dirty="0"/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6668490" y="2905760"/>
              <a:ext cx="5212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 </a:t>
              </a: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</a:t>
              </a: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결과</a:t>
              </a:r>
              <a:endParaRPr dirty="0"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6668490" y="3982720"/>
              <a:ext cx="5212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 </a:t>
              </a: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결과</a:t>
              </a:r>
              <a:endParaRPr dirty="0"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6668490" y="5059680"/>
              <a:ext cx="5212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 </a:t>
              </a: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 의견</a:t>
              </a:r>
              <a:endParaRPr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AI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모델 학습 및 결과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120521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67" name="Google Shape;541;p10">
            <a:extLst>
              <a:ext uri="{FF2B5EF4-FFF2-40B4-BE49-F238E27FC236}">
                <a16:creationId xmlns:a16="http://schemas.microsoft.com/office/drawing/2014/main" id="{F03966D6-1806-42CD-9247-48CF5F428041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BFDAFED-89A5-4DD4-85DC-3D87A2B240B8}"/>
              </a:ext>
            </a:extLst>
          </p:cNvPr>
          <p:cNvSpPr txBox="1"/>
          <p:nvPr/>
        </p:nvSpPr>
        <p:spPr>
          <a:xfrm>
            <a:off x="1791850" y="1143031"/>
            <a:ext cx="36298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가지 모델 고려</a:t>
            </a:r>
            <a:endParaRPr lang="en-US" altLang="ko-KR" sz="24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(CNN, VGG, Resnet, Darknet) 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+mn-ea"/>
                <a:ea typeface="+mn-ea"/>
              </a:rPr>
              <a:t>→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학습결과 최종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CNN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모델 선정</a:t>
            </a:r>
            <a:endParaRPr lang="en-US" altLang="ko-KR" sz="1600" b="1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ko-KR" sz="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    1. 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모델 크기 작음</a:t>
            </a:r>
            <a:b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</a:br>
            <a:endParaRPr lang="en-US" altLang="ko-KR" sz="6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    2.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</a:rPr>
              <a:t> 학습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</a:rPr>
              <a:t>판단 속도 빠름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br>
              <a:rPr lang="en-US" altLang="ko-KR" sz="600" b="1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  <a:t>    3. 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</a:rPr>
              <a:t>정확도가 높음 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</a:rPr>
              <a:t>(97%)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E96749-E04B-4E1C-8B96-3922B030F2C4}"/>
              </a:ext>
            </a:extLst>
          </p:cNvPr>
          <p:cNvGrpSpPr/>
          <p:nvPr/>
        </p:nvGrpSpPr>
        <p:grpSpPr>
          <a:xfrm>
            <a:off x="5652776" y="1478761"/>
            <a:ext cx="5939783" cy="4557665"/>
            <a:chOff x="5652777" y="1168993"/>
            <a:chExt cx="5939783" cy="4557665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0CD925B0-DDEA-4E88-9CC7-D4A7F4134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777" y="2813905"/>
              <a:ext cx="2815114" cy="1966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A564D0A8-91C0-4704-A152-2A3BD9C47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644" y="2748912"/>
              <a:ext cx="2962065" cy="2031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AE95BB59-B734-4736-BE56-B35094705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777" y="5058315"/>
              <a:ext cx="5939783" cy="668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95189DA1-DF48-4D69-A222-A1DA562972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777" y="1168993"/>
              <a:ext cx="5863092" cy="1671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345DEC-6384-46F1-B879-58D5F346E3EC}"/>
                </a:ext>
              </a:extLst>
            </p:cNvPr>
            <p:cNvSpPr/>
            <p:nvPr/>
          </p:nvSpPr>
          <p:spPr>
            <a:xfrm>
              <a:off x="10475089" y="5385160"/>
              <a:ext cx="1117471" cy="25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22AB73-841A-B9FD-F62F-136E902080D1}"/>
              </a:ext>
            </a:extLst>
          </p:cNvPr>
          <p:cNvSpPr txBox="1"/>
          <p:nvPr/>
        </p:nvSpPr>
        <p:spPr>
          <a:xfrm>
            <a:off x="1795586" y="2968976"/>
            <a:ext cx="3589444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  <a:latin typeface="+mn-ea"/>
                <a:ea typeface="+mn-ea"/>
              </a:rPr>
              <a:t>정확도 향상을 위한 방법</a:t>
            </a:r>
            <a:br>
              <a:rPr lang="en-US" altLang="ko-KR" sz="2800" b="1" dirty="0">
                <a:solidFill>
                  <a:schemeClr val="tx1"/>
                </a:solidFill>
                <a:latin typeface="+mn-ea"/>
                <a:ea typeface="+mn-ea"/>
              </a:rPr>
            </a:br>
            <a:endParaRPr lang="en-US" altLang="ko-KR" sz="105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   •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데시벨 확인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     5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초간 평균 데시벨 기준 이하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      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    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→ 소음판단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</a:p>
          <a:p>
            <a:endParaRPr lang="en-US" altLang="ko-KR" sz="7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     5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초간 평균 데시벨 기준 이상</a:t>
            </a:r>
            <a:endParaRPr lang="en-US" altLang="ko-KR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    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→ 소음판단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O</a:t>
            </a:r>
            <a:b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</a:br>
            <a:endParaRPr lang="en-US" altLang="ko-KR" sz="7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050" b="1" dirty="0">
                <a:solidFill>
                  <a:schemeClr val="tx1"/>
                </a:solidFill>
                <a:latin typeface="+mn-ea"/>
                <a:ea typeface="+mn-ea"/>
              </a:rPr>
              <a:t>       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ea typeface="+mn-ea"/>
              </a:rPr>
              <a:t> ※ 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ea typeface="+mn-ea"/>
              </a:rPr>
              <a:t>기준 데시벨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ea typeface="+mn-ea"/>
              </a:rPr>
              <a:t>낮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ea typeface="+mn-ea"/>
              </a:rPr>
              <a:t>: 39dB, </a:t>
            </a:r>
            <a:r>
              <a:rPr lang="ko-KR" altLang="en-US" sz="1050" b="1" dirty="0">
                <a:solidFill>
                  <a:srgbClr val="FF0000"/>
                </a:solidFill>
                <a:latin typeface="+mn-ea"/>
                <a:ea typeface="+mn-ea"/>
              </a:rPr>
              <a:t>밤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  <a:ea typeface="+mn-ea"/>
              </a:rPr>
              <a:t>: 34dB)</a:t>
            </a:r>
          </a:p>
          <a:p>
            <a:endParaRPr lang="en-US" altLang="ko-KR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•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판단 결과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카운팅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데시벨 확인과정 이후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 음성파일의 </a:t>
            </a:r>
            <a:endParaRPr lang="en-US" altLang="ko-KR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판단결과를 배열에 하나씩 넣어 가장 </a:t>
            </a:r>
            <a:endParaRPr lang="en-US" altLang="ko-KR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많이 나온 결과를 도출</a:t>
            </a:r>
            <a:endParaRPr lang="en-US" altLang="ko-KR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  <a:ea typeface="+mn-ea"/>
              </a:rPr>
              <a:t>     →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여러 소음이 한꺼번에 들려도</a:t>
            </a:r>
            <a:b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</a:b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</a:rPr>
              <a:t>        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</a:rPr>
              <a:t>주 원인 판단 가능</a:t>
            </a:r>
            <a:endParaRPr lang="en-US" altLang="ko-KR" sz="1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2E252DB-D0B5-9D17-918C-F462CB512D06}"/>
              </a:ext>
            </a:extLst>
          </p:cNvPr>
          <p:cNvCxnSpPr>
            <a:cxnSpLocks/>
          </p:cNvCxnSpPr>
          <p:nvPr/>
        </p:nvCxnSpPr>
        <p:spPr>
          <a:xfrm>
            <a:off x="4017818" y="2854036"/>
            <a:ext cx="6457270" cy="2840892"/>
          </a:xfrm>
          <a:prstGeom prst="bentConnector3">
            <a:avLst>
              <a:gd name="adj1" fmla="val 2167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09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Service</a:t>
              </a:r>
              <a:endParaRPr lang="ko-KR" altLang="en-US"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69441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2218A5-1DDD-4FA7-898E-4DFA98769E0A}"/>
              </a:ext>
            </a:extLst>
          </p:cNvPr>
          <p:cNvSpPr/>
          <p:nvPr/>
        </p:nvSpPr>
        <p:spPr>
          <a:xfrm>
            <a:off x="2059524" y="1708904"/>
            <a:ext cx="4320000" cy="4680000"/>
          </a:xfrm>
          <a:prstGeom prst="rect">
            <a:avLst/>
          </a:prstGeom>
          <a:solidFill>
            <a:srgbClr val="646C79"/>
          </a:solidFill>
          <a:ln>
            <a:solidFill>
              <a:srgbClr val="646C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4" name="Google Shape;541;p10">
            <a:extLst>
              <a:ext uri="{FF2B5EF4-FFF2-40B4-BE49-F238E27FC236}">
                <a16:creationId xmlns:a16="http://schemas.microsoft.com/office/drawing/2014/main" id="{91B58E95-BE0E-4241-9E1D-DEAFBEDF1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935936"/>
              </p:ext>
            </p:extLst>
          </p:nvPr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8A32D8-FD0E-4ABF-8F3C-B76F378F1B02}"/>
              </a:ext>
            </a:extLst>
          </p:cNvPr>
          <p:cNvSpPr/>
          <p:nvPr/>
        </p:nvSpPr>
        <p:spPr>
          <a:xfrm>
            <a:off x="6988518" y="1708904"/>
            <a:ext cx="4320000" cy="4680000"/>
          </a:xfrm>
          <a:prstGeom prst="rect">
            <a:avLst/>
          </a:prstGeom>
          <a:solidFill>
            <a:srgbClr val="646C79"/>
          </a:solidFill>
          <a:ln>
            <a:solidFill>
              <a:srgbClr val="646C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Google Shape;93;p1">
            <a:extLst>
              <a:ext uri="{FF2B5EF4-FFF2-40B4-BE49-F238E27FC236}">
                <a16:creationId xmlns:a16="http://schemas.microsoft.com/office/drawing/2014/main" id="{2A97FB09-08A5-435C-B2A8-607CF98348CA}"/>
              </a:ext>
            </a:extLst>
          </p:cNvPr>
          <p:cNvGrpSpPr/>
          <p:nvPr/>
        </p:nvGrpSpPr>
        <p:grpSpPr>
          <a:xfrm>
            <a:off x="2280875" y="3149152"/>
            <a:ext cx="2055587" cy="2055587"/>
            <a:chOff x="4586919" y="3738351"/>
            <a:chExt cx="2829252" cy="2829252"/>
          </a:xfrm>
        </p:grpSpPr>
        <p:sp>
          <p:nvSpPr>
            <p:cNvPr id="80" name="Google Shape;94;p1">
              <a:extLst>
                <a:ext uri="{FF2B5EF4-FFF2-40B4-BE49-F238E27FC236}">
                  <a16:creationId xmlns:a16="http://schemas.microsoft.com/office/drawing/2014/main" id="{299C8B9E-E276-4B48-8D46-3A75D4D3FC77}"/>
                </a:ext>
              </a:extLst>
            </p:cNvPr>
            <p:cNvSpPr/>
            <p:nvPr/>
          </p:nvSpPr>
          <p:spPr>
            <a:xfrm>
              <a:off x="5532120" y="3822192"/>
              <a:ext cx="1252728" cy="219456"/>
            </a:xfrm>
            <a:custGeom>
              <a:avLst/>
              <a:gdLst/>
              <a:ahLst/>
              <a:cxnLst/>
              <a:rect l="l" t="t" r="r" b="b"/>
              <a:pathLst>
                <a:path w="1252728" h="219456" extrusionOk="0">
                  <a:moveTo>
                    <a:pt x="0" y="210312"/>
                  </a:moveTo>
                  <a:lnTo>
                    <a:pt x="1252728" y="219456"/>
                  </a:lnTo>
                  <a:lnTo>
                    <a:pt x="1234440" y="64008"/>
                  </a:lnTo>
                  <a:lnTo>
                    <a:pt x="1152144" y="0"/>
                  </a:lnTo>
                  <a:lnTo>
                    <a:pt x="91440" y="0"/>
                  </a:lnTo>
                  <a:lnTo>
                    <a:pt x="0" y="73152"/>
                  </a:lnTo>
                  <a:lnTo>
                    <a:pt x="0" y="210312"/>
                  </a:lnTo>
                  <a:close/>
                </a:path>
              </a:pathLst>
            </a:cu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95;p1">
              <a:extLst>
                <a:ext uri="{FF2B5EF4-FFF2-40B4-BE49-F238E27FC236}">
                  <a16:creationId xmlns:a16="http://schemas.microsoft.com/office/drawing/2014/main" id="{8B2C31E1-CCA2-4334-BA6B-4C7DF84C5801}"/>
                </a:ext>
              </a:extLst>
            </p:cNvPr>
            <p:cNvSpPr/>
            <p:nvPr/>
          </p:nvSpPr>
          <p:spPr>
            <a:xfrm>
              <a:off x="5660136" y="5742432"/>
              <a:ext cx="1133856" cy="265176"/>
            </a:xfrm>
            <a:custGeom>
              <a:avLst/>
              <a:gdLst/>
              <a:ahLst/>
              <a:cxnLst/>
              <a:rect l="l" t="t" r="r" b="b"/>
              <a:pathLst>
                <a:path w="1133856" h="265176" extrusionOk="0">
                  <a:moveTo>
                    <a:pt x="9144" y="0"/>
                  </a:moveTo>
                  <a:lnTo>
                    <a:pt x="0" y="256032"/>
                  </a:lnTo>
                  <a:lnTo>
                    <a:pt x="1024128" y="265176"/>
                  </a:lnTo>
                  <a:lnTo>
                    <a:pt x="1133856" y="128016"/>
                  </a:lnTo>
                  <a:lnTo>
                    <a:pt x="1133856" y="0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2" name="Google Shape;96;p1">
              <a:extLst>
                <a:ext uri="{FF2B5EF4-FFF2-40B4-BE49-F238E27FC236}">
                  <a16:creationId xmlns:a16="http://schemas.microsoft.com/office/drawing/2014/main" id="{929DF6F2-0376-42A6-9E1D-904E298B0548}"/>
                </a:ext>
              </a:extLst>
            </p:cNvPr>
            <p:cNvGrpSpPr/>
            <p:nvPr/>
          </p:nvGrpSpPr>
          <p:grpSpPr>
            <a:xfrm>
              <a:off x="4586919" y="3738351"/>
              <a:ext cx="2829252" cy="2829252"/>
              <a:chOff x="4586919" y="3685239"/>
              <a:chExt cx="2829252" cy="2829252"/>
            </a:xfrm>
          </p:grpSpPr>
          <p:sp>
            <p:nvSpPr>
              <p:cNvPr id="83" name="Google Shape;97;p1">
                <a:extLst>
                  <a:ext uri="{FF2B5EF4-FFF2-40B4-BE49-F238E27FC236}">
                    <a16:creationId xmlns:a16="http://schemas.microsoft.com/office/drawing/2014/main" id="{BC138236-4D0E-4B79-8F27-7917C1DC3BC8}"/>
                  </a:ext>
                </a:extLst>
              </p:cNvPr>
              <p:cNvSpPr/>
              <p:nvPr/>
            </p:nvSpPr>
            <p:spPr>
              <a:xfrm>
                <a:off x="6784848" y="4297680"/>
                <a:ext cx="301752" cy="1252728"/>
              </a:xfrm>
              <a:custGeom>
                <a:avLst/>
                <a:gdLst/>
                <a:ahLst/>
                <a:cxnLst/>
                <a:rect l="l" t="t" r="r" b="b"/>
                <a:pathLst>
                  <a:path w="301752" h="1252728" extrusionOk="0">
                    <a:moveTo>
                      <a:pt x="0" y="82296"/>
                    </a:moveTo>
                    <a:lnTo>
                      <a:pt x="0" y="1252728"/>
                    </a:lnTo>
                    <a:lnTo>
                      <a:pt x="164592" y="1243584"/>
                    </a:lnTo>
                    <a:lnTo>
                      <a:pt x="256032" y="1115568"/>
                    </a:lnTo>
                    <a:lnTo>
                      <a:pt x="155448" y="996696"/>
                    </a:lnTo>
                    <a:lnTo>
                      <a:pt x="219456" y="886968"/>
                    </a:lnTo>
                    <a:lnTo>
                      <a:pt x="182880" y="786384"/>
                    </a:lnTo>
                    <a:lnTo>
                      <a:pt x="109728" y="722376"/>
                    </a:lnTo>
                    <a:lnTo>
                      <a:pt x="210312" y="585216"/>
                    </a:lnTo>
                    <a:lnTo>
                      <a:pt x="146304" y="484632"/>
                    </a:lnTo>
                    <a:lnTo>
                      <a:pt x="18288" y="493776"/>
                    </a:lnTo>
                    <a:lnTo>
                      <a:pt x="18288" y="347472"/>
                    </a:lnTo>
                    <a:lnTo>
                      <a:pt x="301752" y="146304"/>
                    </a:lnTo>
                    <a:lnTo>
                      <a:pt x="219456" y="0"/>
                    </a:lnTo>
                    <a:lnTo>
                      <a:pt x="128016" y="18288"/>
                    </a:lnTo>
                    <a:lnTo>
                      <a:pt x="0" y="82296"/>
                    </a:lnTo>
                    <a:close/>
                  </a:path>
                </a:pathLst>
              </a:custGeom>
              <a:solidFill>
                <a:srgbClr val="F4C990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84" name="Google Shape;98;p1">
                <a:extLst>
                  <a:ext uri="{FF2B5EF4-FFF2-40B4-BE49-F238E27FC236}">
                    <a16:creationId xmlns:a16="http://schemas.microsoft.com/office/drawing/2014/main" id="{7F1F4C41-A9C0-4B14-B891-FCEB1C6DBC58}"/>
                  </a:ext>
                </a:extLst>
              </p:cNvPr>
              <p:cNvGrpSpPr/>
              <p:nvPr/>
            </p:nvGrpSpPr>
            <p:grpSpPr>
              <a:xfrm>
                <a:off x="4586919" y="3685239"/>
                <a:ext cx="2829252" cy="2829252"/>
                <a:chOff x="4586918" y="3522479"/>
                <a:chExt cx="2829252" cy="2829252"/>
              </a:xfrm>
            </p:grpSpPr>
            <p:sp>
              <p:nvSpPr>
                <p:cNvPr id="85" name="Google Shape;99;p1">
                  <a:extLst>
                    <a:ext uri="{FF2B5EF4-FFF2-40B4-BE49-F238E27FC236}">
                      <a16:creationId xmlns:a16="http://schemas.microsoft.com/office/drawing/2014/main" id="{8BDDE970-3691-4AFE-8D9C-E47C3A25402F}"/>
                    </a:ext>
                  </a:extLst>
                </p:cNvPr>
                <p:cNvSpPr/>
                <p:nvPr/>
              </p:nvSpPr>
              <p:spPr>
                <a:xfrm>
                  <a:off x="4910328" y="4416551"/>
                  <a:ext cx="1417320" cy="1865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9032" h="1883664" extrusionOk="0">
                      <a:moveTo>
                        <a:pt x="0" y="1216152"/>
                      </a:moveTo>
                      <a:lnTo>
                        <a:pt x="621792" y="1883664"/>
                      </a:lnTo>
                      <a:lnTo>
                        <a:pt x="786384" y="1719072"/>
                      </a:lnTo>
                      <a:lnTo>
                        <a:pt x="1115568" y="1682496"/>
                      </a:lnTo>
                      <a:lnTo>
                        <a:pt x="1399032" y="1453896"/>
                      </a:lnTo>
                      <a:lnTo>
                        <a:pt x="1399032" y="1380744"/>
                      </a:lnTo>
                      <a:lnTo>
                        <a:pt x="731520" y="1389888"/>
                      </a:lnTo>
                      <a:lnTo>
                        <a:pt x="713232" y="941832"/>
                      </a:lnTo>
                      <a:lnTo>
                        <a:pt x="576072" y="667512"/>
                      </a:lnTo>
                      <a:lnTo>
                        <a:pt x="658368" y="329184"/>
                      </a:lnTo>
                      <a:lnTo>
                        <a:pt x="612648" y="73152"/>
                      </a:lnTo>
                      <a:lnTo>
                        <a:pt x="530352" y="0"/>
                      </a:lnTo>
                      <a:lnTo>
                        <a:pt x="402336" y="54864"/>
                      </a:lnTo>
                      <a:lnTo>
                        <a:pt x="292608" y="374904"/>
                      </a:lnTo>
                      <a:lnTo>
                        <a:pt x="182880" y="795528"/>
                      </a:lnTo>
                      <a:lnTo>
                        <a:pt x="182880" y="1033272"/>
                      </a:lnTo>
                      <a:lnTo>
                        <a:pt x="0" y="1216152"/>
                      </a:lnTo>
                      <a:close/>
                    </a:path>
                  </a:pathLst>
                </a:custGeom>
                <a:solidFill>
                  <a:srgbClr val="F4C990"/>
                </a:solidFill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86" name="Google Shape;100;p1">
                  <a:extLst>
                    <a:ext uri="{FF2B5EF4-FFF2-40B4-BE49-F238E27FC236}">
                      <a16:creationId xmlns:a16="http://schemas.microsoft.com/office/drawing/2014/main" id="{811D4035-1E1C-41F2-9B35-39390D1CF1F8}"/>
                    </a:ext>
                  </a:extLst>
                </p:cNvPr>
                <p:cNvGrpSpPr/>
                <p:nvPr/>
              </p:nvGrpSpPr>
              <p:grpSpPr>
                <a:xfrm>
                  <a:off x="4586918" y="3522479"/>
                  <a:ext cx="2829252" cy="2829252"/>
                  <a:chOff x="6186730" y="1265225"/>
                  <a:chExt cx="4876189" cy="4876190"/>
                </a:xfrm>
              </p:grpSpPr>
              <p:sp>
                <p:nvSpPr>
                  <p:cNvPr id="87" name="Google Shape;101;p1">
                    <a:extLst>
                      <a:ext uri="{FF2B5EF4-FFF2-40B4-BE49-F238E27FC236}">
                        <a16:creationId xmlns:a16="http://schemas.microsoft.com/office/drawing/2014/main" id="{26EB36B1-0D51-45A6-A48F-BC6156516958}"/>
                      </a:ext>
                    </a:extLst>
                  </p:cNvPr>
                  <p:cNvSpPr/>
                  <p:nvPr/>
                </p:nvSpPr>
                <p:spPr>
                  <a:xfrm>
                    <a:off x="7863840" y="1818640"/>
                    <a:ext cx="2092960" cy="2926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2960" h="2926080" extrusionOk="0">
                        <a:moveTo>
                          <a:pt x="0" y="0"/>
                        </a:moveTo>
                        <a:lnTo>
                          <a:pt x="0" y="2143760"/>
                        </a:lnTo>
                        <a:lnTo>
                          <a:pt x="182880" y="2926080"/>
                        </a:lnTo>
                        <a:lnTo>
                          <a:pt x="2092960" y="2926080"/>
                        </a:lnTo>
                        <a:lnTo>
                          <a:pt x="2092960" y="1016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127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pic>
                <p:nvPicPr>
                  <p:cNvPr id="88" name="Google Shape;102;p1">
                    <a:extLst>
                      <a:ext uri="{FF2B5EF4-FFF2-40B4-BE49-F238E27FC236}">
                        <a16:creationId xmlns:a16="http://schemas.microsoft.com/office/drawing/2014/main" id="{23DC9A58-FC4E-4760-BD25-2F5DE93E8F41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6186730" y="1265225"/>
                    <a:ext cx="4876189" cy="48761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9" name="Google Shape;103;p1">
                    <a:extLst>
                      <a:ext uri="{FF2B5EF4-FFF2-40B4-BE49-F238E27FC236}">
                        <a16:creationId xmlns:a16="http://schemas.microsoft.com/office/drawing/2014/main" id="{33BBB778-67E3-49A6-90C1-8E89EEFED757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/>
                  <a:stretch/>
                </p:blipFill>
                <p:spPr>
                  <a:xfrm>
                    <a:off x="8032270" y="3025379"/>
                    <a:ext cx="1497810" cy="4809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973661F-62BD-421F-8F3B-66E7D187965D}"/>
              </a:ext>
            </a:extLst>
          </p:cNvPr>
          <p:cNvSpPr txBox="1"/>
          <p:nvPr/>
        </p:nvSpPr>
        <p:spPr>
          <a:xfrm>
            <a:off x="2007925" y="1308514"/>
            <a:ext cx="42827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+mn-ea"/>
                <a:ea typeface="+mn-ea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+mn-ea"/>
                <a:ea typeface="+mn-ea"/>
              </a:rPr>
              <a:t>아파트 거주자용 </a:t>
            </a:r>
            <a:r>
              <a:rPr lang="en-US" altLang="ko-KR" sz="1500" dirty="0">
                <a:solidFill>
                  <a:schemeClr val="tx1"/>
                </a:solidFill>
                <a:latin typeface="+mn-ea"/>
                <a:ea typeface="+mn-ea"/>
              </a:rPr>
              <a:t>Android App &gt;</a:t>
            </a:r>
            <a:endParaRPr lang="ko-KR" altLang="en-US" sz="15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74" name="Google Shape;85;p1">
            <a:extLst>
              <a:ext uri="{FF2B5EF4-FFF2-40B4-BE49-F238E27FC236}">
                <a16:creationId xmlns:a16="http://schemas.microsoft.com/office/drawing/2014/main" id="{1380BBDF-C70A-428B-9303-E0986D857F41}"/>
              </a:ext>
            </a:extLst>
          </p:cNvPr>
          <p:cNvGrpSpPr/>
          <p:nvPr/>
        </p:nvGrpSpPr>
        <p:grpSpPr>
          <a:xfrm>
            <a:off x="7349326" y="3181986"/>
            <a:ext cx="1689445" cy="1689445"/>
            <a:chOff x="7709167" y="647700"/>
            <a:chExt cx="3316319" cy="3316319"/>
          </a:xfrm>
        </p:grpSpPr>
        <p:grpSp>
          <p:nvGrpSpPr>
            <p:cNvPr id="75" name="Google Shape;86;p1">
              <a:extLst>
                <a:ext uri="{FF2B5EF4-FFF2-40B4-BE49-F238E27FC236}">
                  <a16:creationId xmlns:a16="http://schemas.microsoft.com/office/drawing/2014/main" id="{2313F1B2-E84C-4123-831E-0A7DCEE25E4A}"/>
                </a:ext>
              </a:extLst>
            </p:cNvPr>
            <p:cNvGrpSpPr/>
            <p:nvPr/>
          </p:nvGrpSpPr>
          <p:grpSpPr>
            <a:xfrm>
              <a:off x="7709167" y="647700"/>
              <a:ext cx="3316319" cy="3316319"/>
              <a:chOff x="7709167" y="647700"/>
              <a:chExt cx="3316319" cy="3316319"/>
            </a:xfrm>
          </p:grpSpPr>
          <p:sp>
            <p:nvSpPr>
              <p:cNvPr id="77" name="Google Shape;87;p1">
                <a:extLst>
                  <a:ext uri="{FF2B5EF4-FFF2-40B4-BE49-F238E27FC236}">
                    <a16:creationId xmlns:a16="http://schemas.microsoft.com/office/drawing/2014/main" id="{44AD679D-4CEF-4711-A0E6-2909AB0EFD45}"/>
                  </a:ext>
                </a:extLst>
              </p:cNvPr>
              <p:cNvSpPr/>
              <p:nvPr/>
            </p:nvSpPr>
            <p:spPr>
              <a:xfrm>
                <a:off x="7799832" y="1033272"/>
                <a:ext cx="3145536" cy="1865376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78" name="Google Shape;88;p1">
                <a:extLst>
                  <a:ext uri="{FF2B5EF4-FFF2-40B4-BE49-F238E27FC236}">
                    <a16:creationId xmlns:a16="http://schemas.microsoft.com/office/drawing/2014/main" id="{8CFDBC7D-6370-4496-A969-FE8C3D9D31F6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709167" y="647700"/>
                <a:ext cx="3316319" cy="33163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" name="Google Shape;89;p1">
              <a:extLst>
                <a:ext uri="{FF2B5EF4-FFF2-40B4-BE49-F238E27FC236}">
                  <a16:creationId xmlns:a16="http://schemas.microsoft.com/office/drawing/2014/main" id="{203AB5A2-65C5-4F93-A42A-3C4CC9BFDC9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45661" y="1628222"/>
              <a:ext cx="2388466" cy="7669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3BF37E7-BE12-475F-A9D6-238D1DA3A5BD}"/>
              </a:ext>
            </a:extLst>
          </p:cNvPr>
          <p:cNvSpPr txBox="1"/>
          <p:nvPr/>
        </p:nvSpPr>
        <p:spPr>
          <a:xfrm>
            <a:off x="6988518" y="1308514"/>
            <a:ext cx="43199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+mn-ea"/>
                <a:ea typeface="+mn-ea"/>
              </a:rPr>
              <a:t>&lt; </a:t>
            </a:r>
            <a:r>
              <a:rPr lang="ko-KR" altLang="en-US" sz="1500" dirty="0">
                <a:solidFill>
                  <a:schemeClr val="tx1"/>
                </a:solidFill>
                <a:latin typeface="+mn-ea"/>
                <a:ea typeface="+mn-ea"/>
              </a:rPr>
              <a:t>아파트 관리자용 </a:t>
            </a:r>
            <a:r>
              <a:rPr lang="en-US" altLang="ko-KR" sz="1500" dirty="0">
                <a:solidFill>
                  <a:schemeClr val="tx1"/>
                </a:solidFill>
                <a:latin typeface="+mn-ea"/>
                <a:ea typeface="+mn-ea"/>
              </a:rPr>
              <a:t>Web &gt;</a:t>
            </a:r>
            <a:endParaRPr lang="ko-KR" altLang="en-US" sz="15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0105-8ABA-48FB-8AA8-0D5E752CC127}"/>
              </a:ext>
            </a:extLst>
          </p:cNvPr>
          <p:cNvSpPr txBox="1"/>
          <p:nvPr/>
        </p:nvSpPr>
        <p:spPr>
          <a:xfrm>
            <a:off x="4310249" y="3181987"/>
            <a:ext cx="202090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1.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현재 소음 지수</a:t>
            </a:r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2.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현재 소음 현황</a:t>
            </a:r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3.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공유 커뮤니티</a:t>
            </a:r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4.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민원 작성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7E8B78-812A-44BB-9EDF-3C71EDD32634}"/>
              </a:ext>
            </a:extLst>
          </p:cNvPr>
          <p:cNvSpPr txBox="1"/>
          <p:nvPr/>
        </p:nvSpPr>
        <p:spPr>
          <a:xfrm>
            <a:off x="9224391" y="3181987"/>
            <a:ext cx="20209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1.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아파트 전체 소음현황</a:t>
            </a:r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2. </a:t>
            </a:r>
            <a:r>
              <a:rPr lang="ko-KR" altLang="en-US" sz="1300" b="1" dirty="0" err="1">
                <a:solidFill>
                  <a:schemeClr val="bg1"/>
                </a:solidFill>
                <a:latin typeface="+mn-ea"/>
                <a:ea typeface="+mn-ea"/>
              </a:rPr>
              <a:t>동별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 소음 현황</a:t>
            </a:r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300" b="1" dirty="0">
                <a:solidFill>
                  <a:schemeClr val="bg1"/>
                </a:solidFill>
                <a:latin typeface="+mn-ea"/>
                <a:ea typeface="+mn-ea"/>
              </a:rPr>
              <a:t>3.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  <a:ea typeface="+mn-ea"/>
              </a:rPr>
              <a:t>민원 접수 게시판</a:t>
            </a:r>
            <a:endParaRPr lang="en-US" altLang="ko-KR" sz="13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ko-KR" altLang="en-US" sz="15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95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2" grpId="0" animBg="1"/>
      <p:bldP spid="8" grpId="0"/>
      <p:bldP spid="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– App ( 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소음지수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69441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36" name="Google Shape;541;p10">
            <a:extLst>
              <a:ext uri="{FF2B5EF4-FFF2-40B4-BE49-F238E27FC236}">
                <a16:creationId xmlns:a16="http://schemas.microsoft.com/office/drawing/2014/main" id="{4EBBE97F-E438-4DF4-943A-B8042AF55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486367"/>
              </p:ext>
            </p:extLst>
          </p:nvPr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42037-9BC6-4A9A-8668-76AE4E30EFE4}"/>
              </a:ext>
            </a:extLst>
          </p:cNvPr>
          <p:cNvSpPr txBox="1"/>
          <p:nvPr/>
        </p:nvSpPr>
        <p:spPr>
          <a:xfrm>
            <a:off x="1854937" y="3877756"/>
            <a:ext cx="97973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+mn-ea"/>
                <a:ea typeface="+mn-ea"/>
              </a:rPr>
              <a:t>아파트 거주 </a:t>
            </a:r>
            <a:r>
              <a:rPr lang="en-US" altLang="ko-KR" sz="1300" b="1" dirty="0">
                <a:latin typeface="+mn-ea"/>
                <a:ea typeface="+mn-ea"/>
              </a:rPr>
              <a:t>30</a:t>
            </a:r>
            <a:r>
              <a:rPr lang="ko-KR" altLang="en-US" sz="1300" b="1" dirty="0">
                <a:latin typeface="+mn-ea"/>
                <a:ea typeface="+mn-ea"/>
              </a:rPr>
              <a:t>명에게 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  <a:ea typeface="+mn-ea"/>
              </a:rPr>
              <a:t>층간소음 설문조사 </a:t>
            </a:r>
            <a:r>
              <a:rPr lang="ko-KR" altLang="en-US" sz="1300" b="1" dirty="0">
                <a:latin typeface="+mn-ea"/>
                <a:ea typeface="+mn-ea"/>
              </a:rPr>
              <a:t>진행</a:t>
            </a:r>
            <a:r>
              <a:rPr lang="en-US" altLang="ko-KR" sz="1300" b="1" dirty="0">
                <a:latin typeface="+mn-ea"/>
                <a:ea typeface="+mn-ea"/>
              </a:rPr>
              <a:t>( 23.05.31~23.06.15)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3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득표수를 토대로 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  <a:ea typeface="+mn-ea"/>
              </a:rPr>
              <a:t>소음민감지수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 제작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ko-KR" sz="13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</a:rPr>
              <a:t>소음민감지수 계산식에 사용된 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</a:rPr>
              <a:t>반영상수</a:t>
            </a:r>
            <a:r>
              <a:rPr lang="ko-KR" altLang="en-US" sz="1300" b="1" dirty="0">
                <a:latin typeface="+mn-ea"/>
              </a:rPr>
              <a:t>는 총 득표수 </a:t>
            </a:r>
            <a:r>
              <a:rPr lang="en-US" altLang="ko-KR" sz="1300" b="1" dirty="0">
                <a:latin typeface="+mn-ea"/>
              </a:rPr>
              <a:t>25</a:t>
            </a:r>
            <a:r>
              <a:rPr lang="ko-KR" altLang="en-US" sz="1300" b="1" dirty="0">
                <a:latin typeface="+mn-ea"/>
              </a:rPr>
              <a:t>표인 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</a:rPr>
              <a:t>발소리를 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</a:rPr>
              <a:t>로 선정</a:t>
            </a:r>
            <a:r>
              <a:rPr lang="ko-KR" altLang="en-US" sz="1300" b="1" dirty="0">
                <a:latin typeface="+mn-ea"/>
              </a:rPr>
              <a:t>하여 다른 득표를 상대적인 값으로 변환</a:t>
            </a:r>
            <a:br>
              <a:rPr lang="en-US" altLang="ko-KR" sz="1300" b="1" dirty="0">
                <a:solidFill>
                  <a:schemeClr val="tx1"/>
                </a:solidFill>
                <a:latin typeface="+mn-ea"/>
                <a:ea typeface="+mn-ea"/>
              </a:rPr>
            </a:br>
            <a:endParaRPr lang="en-US" altLang="ko-KR" sz="13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</a:rPr>
              <a:t>가장 민감한 시간대인 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</a:rPr>
              <a:t>02~06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</a:rPr>
              <a:t>시 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</a:rPr>
              <a:t>6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</a:rPr>
              <a:t>표를 받은 발소리를 기준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</a:rPr>
              <a:t>(100)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</a:rPr>
              <a:t>으로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300" b="1" dirty="0">
                <a:latin typeface="+mn-ea"/>
              </a:rPr>
              <a:t>나머지 소음들의 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</a:rPr>
              <a:t>소음민감지수</a:t>
            </a:r>
            <a:r>
              <a:rPr lang="ko-KR" altLang="en-US" sz="1300" b="1" dirty="0">
                <a:latin typeface="+mn-ea"/>
              </a:rPr>
              <a:t>를</a:t>
            </a:r>
            <a:br>
              <a:rPr lang="en-US" altLang="ko-KR" sz="1300" b="1" dirty="0">
                <a:latin typeface="+mn-ea"/>
              </a:rPr>
            </a:br>
            <a:r>
              <a:rPr lang="ko-KR" altLang="en-US" sz="1300" b="1" dirty="0">
                <a:latin typeface="+mn-ea"/>
              </a:rPr>
              <a:t>상대적 크기로 계산</a:t>
            </a:r>
            <a:r>
              <a:rPr lang="en-US" altLang="ko-KR" sz="1300" b="1" dirty="0">
                <a:latin typeface="+mn-ea"/>
              </a:rPr>
              <a:t>(Min: 0, Max: 183.3)</a:t>
            </a:r>
          </a:p>
          <a:p>
            <a:endParaRPr lang="en-US" altLang="ko-KR" sz="1300" b="1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+mn-ea"/>
                <a:ea typeface="+mn-ea"/>
              </a:rPr>
              <a:t>대부분의 구간에서 발걸음소리가 다른 층간소음 종류에 비해 민감지수가 높은 것으로 확인됨</a:t>
            </a:r>
            <a:endParaRPr lang="en-US" altLang="ko-KR" sz="1300" b="1" dirty="0">
              <a:latin typeface="+mn-ea"/>
              <a:ea typeface="+mn-ea"/>
            </a:endParaRPr>
          </a:p>
        </p:txBody>
      </p:sp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60CE666D-49DB-496A-8A2C-E0A8BA3E3506}"/>
              </a:ext>
            </a:extLst>
          </p:cNvPr>
          <p:cNvSpPr/>
          <p:nvPr/>
        </p:nvSpPr>
        <p:spPr>
          <a:xfrm>
            <a:off x="6385774" y="2156198"/>
            <a:ext cx="241170" cy="360859"/>
          </a:xfrm>
          <a:prstGeom prst="rightArrow">
            <a:avLst/>
          </a:prstGeom>
          <a:solidFill>
            <a:srgbClr val="646C79"/>
          </a:solidFill>
          <a:ln>
            <a:solidFill>
              <a:srgbClr val="646C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2120EAF-F02E-4216-8B4C-87A089F64A76}"/>
              </a:ext>
            </a:extLst>
          </p:cNvPr>
          <p:cNvSpPr txBox="1"/>
          <p:nvPr/>
        </p:nvSpPr>
        <p:spPr>
          <a:xfrm>
            <a:off x="3093619" y="3174338"/>
            <a:ext cx="2022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&lt; </a:t>
            </a:r>
            <a:r>
              <a:rPr lang="ko-KR" altLang="en-US" sz="1200" b="1" dirty="0">
                <a:latin typeface="+mn-ea"/>
                <a:ea typeface="+mn-ea"/>
              </a:rPr>
              <a:t>설문조사 득표수 </a:t>
            </a:r>
            <a:r>
              <a:rPr lang="en-US" altLang="ko-KR" sz="1200" b="1" dirty="0">
                <a:latin typeface="+mn-ea"/>
                <a:ea typeface="+mn-ea"/>
              </a:rPr>
              <a:t>&gt;</a:t>
            </a:r>
            <a:endParaRPr lang="ko-KR" altLang="en-US" sz="1200" b="1" dirty="0">
              <a:latin typeface="+mn-ea"/>
              <a:ea typeface="+mn-ea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F85DA36C-2F98-4360-B26B-7A2C67A725D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54937" y="1640393"/>
            <a:ext cx="4500000" cy="13320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AFD051FE-E9F8-4423-907F-4DCF0FE39F9F}"/>
              </a:ext>
            </a:extLst>
          </p:cNvPr>
          <p:cNvSpPr txBox="1"/>
          <p:nvPr/>
        </p:nvSpPr>
        <p:spPr>
          <a:xfrm>
            <a:off x="8448018" y="3174337"/>
            <a:ext cx="1484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  <a:ea typeface="+mn-ea"/>
              </a:rPr>
              <a:t>&lt; </a:t>
            </a:r>
            <a:r>
              <a:rPr lang="ko-KR" altLang="en-US" sz="1200" b="1" dirty="0">
                <a:latin typeface="+mn-ea"/>
                <a:ea typeface="+mn-ea"/>
              </a:rPr>
              <a:t>소음민감지수 </a:t>
            </a:r>
            <a:r>
              <a:rPr lang="en-US" altLang="ko-KR" sz="1200" b="1" dirty="0">
                <a:latin typeface="+mn-ea"/>
                <a:ea typeface="+mn-ea"/>
              </a:rPr>
              <a:t>&gt;</a:t>
            </a:r>
            <a:endParaRPr lang="ko-KR" altLang="en-US" sz="1200" b="1" dirty="0">
              <a:latin typeface="+mn-ea"/>
              <a:ea typeface="+mn-ea"/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BE182CA1-8919-430A-8751-7B2660680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47" y="1640393"/>
            <a:ext cx="5060325" cy="1332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6C0D86-A859-4C68-B013-1BD1BA6A741F}"/>
              </a:ext>
            </a:extLst>
          </p:cNvPr>
          <p:cNvSpPr/>
          <p:nvPr/>
        </p:nvSpPr>
        <p:spPr>
          <a:xfrm>
            <a:off x="2472037" y="1796042"/>
            <a:ext cx="489600" cy="150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D27BD5-B076-4D9C-AE8B-6D09211BD870}"/>
              </a:ext>
            </a:extLst>
          </p:cNvPr>
          <p:cNvSpPr/>
          <p:nvPr/>
        </p:nvSpPr>
        <p:spPr>
          <a:xfrm>
            <a:off x="7209743" y="1847545"/>
            <a:ext cx="565200" cy="181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47C03B-D79F-F9FD-6C1F-B6E2D568340B}"/>
              </a:ext>
            </a:extLst>
          </p:cNvPr>
          <p:cNvSpPr/>
          <p:nvPr/>
        </p:nvSpPr>
        <p:spPr>
          <a:xfrm>
            <a:off x="1858461" y="2806159"/>
            <a:ext cx="4485573" cy="15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7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8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– App ( 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소음지수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69441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36" name="Google Shape;541;p10">
            <a:extLst>
              <a:ext uri="{FF2B5EF4-FFF2-40B4-BE49-F238E27FC236}">
                <a16:creationId xmlns:a16="http://schemas.microsoft.com/office/drawing/2014/main" id="{4EBBE97F-E438-4DF4-943A-B8042AF55E3C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42037-9BC6-4A9A-8668-76AE4E30EFE4}"/>
              </a:ext>
            </a:extLst>
          </p:cNvPr>
          <p:cNvSpPr txBox="1"/>
          <p:nvPr/>
        </p:nvSpPr>
        <p:spPr>
          <a:xfrm>
            <a:off x="2084171" y="4531080"/>
            <a:ext cx="92265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+mn-ea"/>
                <a:ea typeface="+mn-ea"/>
              </a:rPr>
              <a:t>앞서 제작한 소음민감지수를 현재 소음의 크기를 고려하기 위해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소음지수</a:t>
            </a:r>
            <a:r>
              <a:rPr lang="ko-KR" altLang="en-US" sz="1500" b="1" dirty="0">
                <a:latin typeface="+mn-ea"/>
                <a:ea typeface="+mn-ea"/>
              </a:rPr>
              <a:t>로 변환</a:t>
            </a:r>
            <a:endParaRPr lang="en-US" altLang="ko-KR" sz="1500" b="1" dirty="0">
              <a:latin typeface="+mn-ea"/>
              <a:ea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B0D54E-BAAB-5CD1-766F-E645BF1CC4BA}"/>
              </a:ext>
            </a:extLst>
          </p:cNvPr>
          <p:cNvGrpSpPr/>
          <p:nvPr/>
        </p:nvGrpSpPr>
        <p:grpSpPr>
          <a:xfrm>
            <a:off x="6741732" y="1768344"/>
            <a:ext cx="5104719" cy="2151888"/>
            <a:chOff x="6741732" y="1631698"/>
            <a:chExt cx="5104719" cy="2151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780CB2-3DCD-4C78-B7BE-D3451CDF2A66}"/>
                    </a:ext>
                  </a:extLst>
                </p:cNvPr>
                <p:cNvSpPr txBox="1"/>
                <p:nvPr/>
              </p:nvSpPr>
              <p:spPr>
                <a:xfrm>
                  <a:off x="6741732" y="1631698"/>
                  <a:ext cx="5104719" cy="1769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3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3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altLang="ko-KR" sz="3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f>
                          <m:fPr>
                            <m:ctrlP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3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현재</m:t>
                            </m:r>
                            <m: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𝒅𝑩</m:t>
                            </m:r>
                          </m:num>
                          <m:den>
                            <m:r>
                              <a:rPr lang="ko-KR" altLang="en-US" sz="3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층간소음</m:t>
                            </m:r>
                            <m: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3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기준</m:t>
                            </m:r>
                            <m: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𝒅𝑩</m:t>
                            </m:r>
                          </m:den>
                        </m:f>
                      </m:oMath>
                    </m:oMathPara>
                  </a14:m>
                  <a:endParaRPr lang="en-US" altLang="ko-KR" sz="3000" b="1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  <a:p>
                  <a:endParaRPr lang="en-US" altLang="ko-KR" sz="15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altLang="ko-KR" sz="15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5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15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소음지수</m:t>
                      </m:r>
                      <m:sSup>
                        <m:sSupPr>
                          <m:ctrlPr>
                            <a:rPr lang="en-US" altLang="ko-K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ko-KR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는</m:t>
                      </m:r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~ 180 </m:t>
                      </m:r>
                    </m:oMath>
                  </a14:m>
                  <a:r>
                    <a:rPr lang="ko-KR" altLang="en-US" sz="1500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사이</a:t>
                  </a:r>
                  <a:endParaRPr lang="en-US" altLang="ko-KR" sz="1500" dirty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780CB2-3DCD-4C78-B7BE-D3451CDF2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732" y="1631698"/>
                  <a:ext cx="5104719" cy="1769523"/>
                </a:xfrm>
                <a:prstGeom prst="rect">
                  <a:avLst/>
                </a:prstGeom>
                <a:blipFill>
                  <a:blip r:embed="rId4"/>
                  <a:stretch>
                    <a:fillRect b="-27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9AD514-34C6-40F8-A961-5483D56878DC}"/>
                </a:ext>
              </a:extLst>
            </p:cNvPr>
            <p:cNvSpPr txBox="1"/>
            <p:nvPr/>
          </p:nvSpPr>
          <p:spPr>
            <a:xfrm>
              <a:off x="7687961" y="3475809"/>
              <a:ext cx="3212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  <a:ea typeface="+mn-ea"/>
                </a:rPr>
                <a:t>&lt; </a:t>
              </a:r>
              <a:r>
                <a:rPr lang="ko-KR" altLang="en-US" b="1" dirty="0">
                  <a:latin typeface="+mn-ea"/>
                  <a:ea typeface="+mn-ea"/>
                </a:rPr>
                <a:t>소음지수 계산식 </a:t>
              </a:r>
              <a:r>
                <a:rPr lang="en-US" altLang="ko-KR" b="1" dirty="0">
                  <a:latin typeface="+mn-ea"/>
                  <a:ea typeface="+mn-ea"/>
                </a:rPr>
                <a:t>&gt;</a:t>
              </a:r>
              <a:endParaRPr lang="ko-KR" altLang="en-US" b="1" dirty="0">
                <a:latin typeface="+mn-ea"/>
                <a:ea typeface="+mn-e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A0E547-5EEB-56C3-695C-670E72551EDD}"/>
              </a:ext>
            </a:extLst>
          </p:cNvPr>
          <p:cNvGrpSpPr/>
          <p:nvPr/>
        </p:nvGrpSpPr>
        <p:grpSpPr>
          <a:xfrm>
            <a:off x="1901216" y="1844898"/>
            <a:ext cx="3947944" cy="2075334"/>
            <a:chOff x="1901216" y="1380259"/>
            <a:chExt cx="3947944" cy="20753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1573BD-83A1-47AB-B9A4-B1024A8EBDA6}"/>
                    </a:ext>
                  </a:extLst>
                </p:cNvPr>
                <p:cNvSpPr txBox="1"/>
                <p:nvPr/>
              </p:nvSpPr>
              <p:spPr>
                <a:xfrm>
                  <a:off x="1901216" y="1380259"/>
                  <a:ext cx="3947944" cy="16521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  <m:r>
                          <a:rPr lang="en-US" altLang="ko-KR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  <m: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 ×</m:t>
                            </m:r>
                            <m: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𝟏𝟎𝟎</m:t>
                            </m:r>
                          </m:num>
                          <m:den>
                            <m:r>
                              <a:rPr lang="en-US" altLang="ko-KR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𝟔</m:t>
                            </m:r>
                          </m:den>
                        </m:f>
                        <m:r>
                          <a:rPr lang="en-US" altLang="ko-KR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lang="en-US" altLang="ko-KR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oMath>
                    </m:oMathPara>
                  </a14:m>
                  <a:endParaRPr lang="en-US" altLang="ko-KR" sz="3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altLang="ko-KR" sz="15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altLang="ko-KR" sz="15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5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</m:oMath>
                  </a14:m>
                  <a:r>
                    <a:rPr lang="ko-KR" altLang="en-US" sz="1500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소음민감지수</a:t>
                  </a:r>
                  <a:r>
                    <a:rPr lang="en-US" altLang="ko-KR" sz="1500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) ,</a:t>
                  </a:r>
                  <a14:m>
                    <m:oMath xmlns:m="http://schemas.openxmlformats.org/officeDocument/2006/math">
                      <m:r>
                        <a:rPr lang="en-US" altLang="ko-KR" sz="15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   </m:t>
                      </m:r>
                      <m:r>
                        <a:rPr lang="en-US" altLang="ko-KR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ko-KR" sz="15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</m:oMath>
                  </a14:m>
                  <a:r>
                    <a:rPr lang="en-US" altLang="ko-KR" sz="1500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(</a:t>
                  </a:r>
                  <a:r>
                    <a:rPr lang="ko-KR" altLang="en-US" sz="1500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득표수</a:t>
                  </a:r>
                  <a:r>
                    <a:rPr lang="en-US" altLang="ko-KR" sz="1500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) ,   </a:t>
                  </a:r>
                  <a14:m>
                    <m:oMath xmlns:m="http://schemas.openxmlformats.org/officeDocument/2006/math">
                      <m:r>
                        <a:rPr lang="en-US" altLang="ko-KR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ko-KR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500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(</a:t>
                  </a:r>
                  <a:r>
                    <a:rPr lang="ko-KR" altLang="en-US" sz="1500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반영상수</a:t>
                  </a:r>
                  <a:r>
                    <a:rPr lang="en-US" altLang="ko-KR" sz="1500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1573BD-83A1-47AB-B9A4-B1024A8EB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216" y="1380259"/>
                  <a:ext cx="3947944" cy="1652184"/>
                </a:xfrm>
                <a:prstGeom prst="rect">
                  <a:avLst/>
                </a:prstGeom>
                <a:blipFill>
                  <a:blip r:embed="rId5"/>
                  <a:stretch>
                    <a:fillRect r="-2160" b="-332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9736AD-B30E-4515-9CC2-C7E75A8E0101}"/>
                </a:ext>
              </a:extLst>
            </p:cNvPr>
            <p:cNvSpPr txBox="1"/>
            <p:nvPr/>
          </p:nvSpPr>
          <p:spPr>
            <a:xfrm>
              <a:off x="2283928" y="3147816"/>
              <a:ext cx="3212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  <a:ea typeface="+mn-ea"/>
                </a:rPr>
                <a:t>&lt; </a:t>
              </a:r>
              <a:r>
                <a:rPr lang="ko-KR" altLang="en-US" b="1" dirty="0">
                  <a:latin typeface="+mn-ea"/>
                  <a:ea typeface="+mn-ea"/>
                </a:rPr>
                <a:t>소음민감지수 계산식 </a:t>
              </a:r>
              <a:r>
                <a:rPr lang="en-US" altLang="ko-KR" b="1" dirty="0">
                  <a:latin typeface="+mn-ea"/>
                  <a:ea typeface="+mn-ea"/>
                </a:rPr>
                <a:t>&gt;</a:t>
              </a:r>
              <a:endParaRPr lang="ko-KR" altLang="en-US" b="1" dirty="0">
                <a:latin typeface="+mn-ea"/>
                <a:ea typeface="+mn-ea"/>
              </a:endParaRPr>
            </a:p>
          </p:txBody>
        </p:sp>
      </p:grp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2B2E78E-EAC0-4954-BBE0-051020AAD89C}"/>
              </a:ext>
            </a:extLst>
          </p:cNvPr>
          <p:cNvSpPr/>
          <p:nvPr/>
        </p:nvSpPr>
        <p:spPr>
          <a:xfrm>
            <a:off x="6047905" y="2566756"/>
            <a:ext cx="726805" cy="571050"/>
          </a:xfrm>
          <a:prstGeom prst="rightArrow">
            <a:avLst/>
          </a:prstGeom>
          <a:solidFill>
            <a:srgbClr val="646C79"/>
          </a:solidFill>
          <a:ln>
            <a:solidFill>
              <a:srgbClr val="646C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603D54A-566D-0C82-56A1-FDCAF3DE155E}"/>
              </a:ext>
            </a:extLst>
          </p:cNvPr>
          <p:cNvSpPr/>
          <p:nvPr/>
        </p:nvSpPr>
        <p:spPr>
          <a:xfrm>
            <a:off x="1699491" y="1562639"/>
            <a:ext cx="10117219" cy="2483397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01E8993-E4C3-982E-0EC0-292251299158}"/>
              </a:ext>
            </a:extLst>
          </p:cNvPr>
          <p:cNvCxnSpPr>
            <a:cxnSpLocks/>
          </p:cNvCxnSpPr>
          <p:nvPr/>
        </p:nvCxnSpPr>
        <p:spPr>
          <a:xfrm flipV="1">
            <a:off x="2567709" y="1320757"/>
            <a:ext cx="5412509" cy="775580"/>
          </a:xfrm>
          <a:prstGeom prst="bentConnector3">
            <a:avLst>
              <a:gd name="adj1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8B3C0-DBD4-BB9B-B4BE-719000DB5967}"/>
              </a:ext>
            </a:extLst>
          </p:cNvPr>
          <p:cNvCxnSpPr>
            <a:cxnSpLocks/>
          </p:cNvCxnSpPr>
          <p:nvPr/>
        </p:nvCxnSpPr>
        <p:spPr>
          <a:xfrm>
            <a:off x="7981122" y="1310818"/>
            <a:ext cx="0" cy="6372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67C245-635E-E01A-2897-AEB232C36952}"/>
              </a:ext>
            </a:extLst>
          </p:cNvPr>
          <p:cNvSpPr txBox="1"/>
          <p:nvPr/>
        </p:nvSpPr>
        <p:spPr>
          <a:xfrm>
            <a:off x="2084171" y="5006192"/>
            <a:ext cx="81788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+mn-ea"/>
                <a:ea typeface="+mn-ea"/>
              </a:rPr>
              <a:t>이를 </a:t>
            </a:r>
            <a:r>
              <a:rPr lang="ko-KR" altLang="en-US" sz="1500" b="1" dirty="0" err="1">
                <a:latin typeface="+mn-ea"/>
                <a:ea typeface="+mn-ea"/>
              </a:rPr>
              <a:t>어플에</a:t>
            </a:r>
            <a:r>
              <a:rPr lang="ko-KR" altLang="en-US" sz="1500" b="1" dirty="0">
                <a:latin typeface="+mn-ea"/>
                <a:ea typeface="+mn-ea"/>
              </a:rPr>
              <a:t> 적용하여 사용자들에게 현재 우리집에서 발생하는 소음의 지수를 제공</a:t>
            </a:r>
            <a:endParaRPr lang="en-US" altLang="ko-KR" sz="15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+mn-ea"/>
                <a:ea typeface="+mn-ea"/>
              </a:rPr>
              <a:t>소음지수는 </a:t>
            </a:r>
            <a:r>
              <a:rPr lang="en-US" altLang="ko-KR" sz="1500" b="1" dirty="0">
                <a:latin typeface="+mn-ea"/>
                <a:ea typeface="+mn-ea"/>
              </a:rPr>
              <a:t>0 ~ 180, </a:t>
            </a:r>
            <a:r>
              <a:rPr lang="ko-KR" altLang="en-US" sz="1500" b="1" dirty="0">
                <a:latin typeface="+mn-ea"/>
                <a:ea typeface="+mn-ea"/>
              </a:rPr>
              <a:t>크게 </a:t>
            </a:r>
            <a:r>
              <a:rPr lang="en-US" altLang="ko-KR" sz="1500" b="1" dirty="0">
                <a:latin typeface="+mn-ea"/>
                <a:ea typeface="+mn-ea"/>
              </a:rPr>
              <a:t>6</a:t>
            </a:r>
            <a:r>
              <a:rPr lang="ko-KR" altLang="en-US" sz="1500" b="1" dirty="0">
                <a:latin typeface="+mn-ea"/>
                <a:ea typeface="+mn-ea"/>
              </a:rPr>
              <a:t>단계</a:t>
            </a:r>
            <a:r>
              <a:rPr lang="en-US" altLang="ko-KR" sz="1500" b="1" dirty="0">
                <a:latin typeface="+mn-ea"/>
                <a:ea typeface="+mn-ea"/>
              </a:rPr>
              <a:t>( </a:t>
            </a:r>
            <a:r>
              <a:rPr lang="ko-KR" altLang="en-US" sz="1500" b="1" dirty="0">
                <a:latin typeface="+mn-ea"/>
                <a:ea typeface="+mn-ea"/>
              </a:rPr>
              <a:t>좋음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평범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주의</a:t>
            </a:r>
            <a:r>
              <a:rPr lang="en-US" altLang="ko-KR" sz="1500" b="1" dirty="0">
                <a:latin typeface="+mn-ea"/>
                <a:ea typeface="+mn-ea"/>
              </a:rPr>
              <a:t>,</a:t>
            </a:r>
            <a:r>
              <a:rPr lang="ko-KR" altLang="en-US" sz="1500" b="1" dirty="0">
                <a:latin typeface="+mn-ea"/>
                <a:ea typeface="+mn-ea"/>
              </a:rPr>
              <a:t> 경고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위험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r>
              <a:rPr lang="ko-KR" altLang="en-US" sz="1500" b="1" dirty="0">
                <a:latin typeface="+mn-ea"/>
                <a:ea typeface="+mn-ea"/>
              </a:rPr>
              <a:t>심각</a:t>
            </a:r>
            <a:r>
              <a:rPr lang="en-US" altLang="ko-KR" sz="1500" b="1" dirty="0">
                <a:latin typeface="+mn-ea"/>
                <a:ea typeface="+mn-ea"/>
              </a:rPr>
              <a:t>)</a:t>
            </a:r>
            <a:r>
              <a:rPr lang="ko-KR" altLang="en-US" sz="1500" b="1" dirty="0">
                <a:latin typeface="+mn-ea"/>
                <a:ea typeface="+mn-ea"/>
              </a:rPr>
              <a:t>로 구성되어 있으며</a:t>
            </a:r>
            <a:r>
              <a:rPr lang="en-US" altLang="ko-KR" sz="1500" b="1" dirty="0">
                <a:latin typeface="+mn-ea"/>
                <a:ea typeface="+mn-ea"/>
              </a:rPr>
              <a:t>, </a:t>
            </a:r>
            <a:br>
              <a:rPr lang="en-US" altLang="ko-KR" sz="1500" b="1" dirty="0">
                <a:latin typeface="+mn-ea"/>
                <a:ea typeface="+mn-ea"/>
              </a:rPr>
            </a:br>
            <a:r>
              <a:rPr lang="ko-KR" altLang="en-US" sz="1500" b="1" dirty="0">
                <a:latin typeface="+mn-ea"/>
                <a:ea typeface="+mn-ea"/>
              </a:rPr>
              <a:t>이를 토대로 사용자는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  <a:ea typeface="+mn-ea"/>
              </a:rPr>
              <a:t>현재의 소음상태를 직관적으로 이해</a:t>
            </a:r>
            <a:r>
              <a:rPr lang="ko-KR" altLang="en-US" sz="1500" b="1" dirty="0">
                <a:latin typeface="+mn-ea"/>
                <a:ea typeface="+mn-ea"/>
              </a:rPr>
              <a:t>할 수 있음</a:t>
            </a:r>
            <a:endParaRPr lang="en-US" altLang="ko-KR" sz="15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07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1" grpId="0" animBg="1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– App (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상세화면 구성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69441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40" name="Google Shape;541;p10">
            <a:extLst>
              <a:ext uri="{FF2B5EF4-FFF2-40B4-BE49-F238E27FC236}">
                <a16:creationId xmlns:a16="http://schemas.microsoft.com/office/drawing/2014/main" id="{D18CB9DB-4200-4423-95E2-C2B0DF041AF3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ACAE990-681D-A711-2FC2-26211ACEADD2}"/>
              </a:ext>
            </a:extLst>
          </p:cNvPr>
          <p:cNvSpPr txBox="1"/>
          <p:nvPr/>
        </p:nvSpPr>
        <p:spPr>
          <a:xfrm>
            <a:off x="1802347" y="1219936"/>
            <a:ext cx="2185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로그인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홈 화면</a:t>
            </a:r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7A06EB9-8109-02A8-8E81-2BDEAB01A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300" y="1716426"/>
            <a:ext cx="1944000" cy="4320000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">
            <a:extLst>
              <a:ext uri="{FF2B5EF4-FFF2-40B4-BE49-F238E27FC236}">
                <a16:creationId xmlns:a16="http://schemas.microsoft.com/office/drawing/2014/main" id="{ADDA5D96-3F18-FCD0-FE81-B77D39D86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945" y="1716426"/>
            <a:ext cx="1944000" cy="43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6BD01E-2329-349E-CED2-4608E5B5E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115" y="1392685"/>
            <a:ext cx="3494616" cy="4680000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F4A6AA8-38BA-A2E9-2B40-B3AB3D34FCED}"/>
              </a:ext>
            </a:extLst>
          </p:cNvPr>
          <p:cNvSpPr/>
          <p:nvPr/>
        </p:nvSpPr>
        <p:spPr>
          <a:xfrm>
            <a:off x="6111308" y="3752741"/>
            <a:ext cx="358443" cy="242897"/>
          </a:xfrm>
          <a:prstGeom prst="rightArrow">
            <a:avLst/>
          </a:prstGeom>
          <a:solidFill>
            <a:srgbClr val="646C79"/>
          </a:solidFill>
          <a:ln>
            <a:solidFill>
              <a:srgbClr val="646C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4ED4249-3E33-0F41-04C0-C46DB0920753}"/>
              </a:ext>
            </a:extLst>
          </p:cNvPr>
          <p:cNvGrpSpPr/>
          <p:nvPr/>
        </p:nvGrpSpPr>
        <p:grpSpPr>
          <a:xfrm>
            <a:off x="6990734" y="1422181"/>
            <a:ext cx="4370496" cy="2602953"/>
            <a:chOff x="6990734" y="1422181"/>
            <a:chExt cx="4370496" cy="2602953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A2AEA9D-E868-E119-1652-FD0D586C4BBE}"/>
                </a:ext>
              </a:extLst>
            </p:cNvPr>
            <p:cNvCxnSpPr/>
            <p:nvPr/>
          </p:nvCxnSpPr>
          <p:spPr>
            <a:xfrm>
              <a:off x="9674942" y="2097418"/>
              <a:ext cx="695047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B64807-F2C7-D283-0D3E-31716982A182}"/>
                </a:ext>
              </a:extLst>
            </p:cNvPr>
            <p:cNvSpPr txBox="1"/>
            <p:nvPr/>
          </p:nvSpPr>
          <p:spPr>
            <a:xfrm>
              <a:off x="10458419" y="1842517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+mn-ea"/>
                  <a:ea typeface="+mn-ea"/>
                </a:rPr>
                <a:t>소음상태</a:t>
              </a:r>
              <a:br>
                <a:rPr lang="en-US" altLang="ko-KR" dirty="0">
                  <a:solidFill>
                    <a:srgbClr val="FF0000"/>
                  </a:solidFill>
                  <a:latin typeface="+mn-ea"/>
                  <a:ea typeface="+mn-ea"/>
                </a:rPr>
              </a:br>
              <a:r>
                <a:rPr lang="ko-KR" altLang="en-US" dirty="0">
                  <a:solidFill>
                    <a:srgbClr val="FF0000"/>
                  </a:solidFill>
                  <a:latin typeface="+mn-ea"/>
                  <a:ea typeface="+mn-ea"/>
                </a:rPr>
                <a:t>아이콘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FEA868B-6A17-1E64-0587-4BD62D6D10CC}"/>
                </a:ext>
              </a:extLst>
            </p:cNvPr>
            <p:cNvSpPr/>
            <p:nvPr/>
          </p:nvSpPr>
          <p:spPr>
            <a:xfrm>
              <a:off x="6990734" y="1422181"/>
              <a:ext cx="2674434" cy="26029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4416E0B-5B9A-E3F8-9A46-82C34EA46426}"/>
              </a:ext>
            </a:extLst>
          </p:cNvPr>
          <p:cNvGrpSpPr/>
          <p:nvPr/>
        </p:nvGrpSpPr>
        <p:grpSpPr>
          <a:xfrm>
            <a:off x="7123469" y="3981035"/>
            <a:ext cx="4390161" cy="2124215"/>
            <a:chOff x="7123469" y="3981035"/>
            <a:chExt cx="4390161" cy="212421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39FE32-A88A-005F-C635-29FCD48ECF01}"/>
                </a:ext>
              </a:extLst>
            </p:cNvPr>
            <p:cNvSpPr/>
            <p:nvPr/>
          </p:nvSpPr>
          <p:spPr>
            <a:xfrm>
              <a:off x="7123469" y="4160469"/>
              <a:ext cx="2797279" cy="19447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7C6CEBC-FE24-C0CF-230F-4F8BF0E97B57}"/>
                </a:ext>
              </a:extLst>
            </p:cNvPr>
            <p:cNvCxnSpPr/>
            <p:nvPr/>
          </p:nvCxnSpPr>
          <p:spPr>
            <a:xfrm>
              <a:off x="9915833" y="4265434"/>
              <a:ext cx="695047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D27E8F-7107-FBEE-2EB5-89E4BA10A670}"/>
                </a:ext>
              </a:extLst>
            </p:cNvPr>
            <p:cNvSpPr txBox="1"/>
            <p:nvPr/>
          </p:nvSpPr>
          <p:spPr>
            <a:xfrm>
              <a:off x="10610819" y="398103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+mn-ea"/>
                  <a:ea typeface="+mn-ea"/>
                </a:rPr>
                <a:t>소음상태</a:t>
              </a:r>
              <a:br>
                <a:rPr lang="en-US" altLang="ko-KR" dirty="0">
                  <a:solidFill>
                    <a:srgbClr val="FF0000"/>
                  </a:solidFill>
                  <a:latin typeface="+mn-ea"/>
                  <a:ea typeface="+mn-ea"/>
                </a:rPr>
              </a:br>
              <a:r>
                <a:rPr lang="ko-KR" altLang="en-US" dirty="0">
                  <a:solidFill>
                    <a:srgbClr val="FF0000"/>
                  </a:solidFill>
                  <a:latin typeface="+mn-ea"/>
                  <a:ea typeface="+mn-ea"/>
                </a:rPr>
                <a:t>정보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A17411A-1C36-8C94-948E-A7EF958D91A0}"/>
              </a:ext>
            </a:extLst>
          </p:cNvPr>
          <p:cNvGrpSpPr/>
          <p:nvPr/>
        </p:nvGrpSpPr>
        <p:grpSpPr>
          <a:xfrm>
            <a:off x="8662221" y="4639322"/>
            <a:ext cx="2938833" cy="307777"/>
            <a:chOff x="8662221" y="4639322"/>
            <a:chExt cx="2938833" cy="307777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E12C32B-B6AC-A85E-0B2E-103B06F78A95}"/>
                </a:ext>
              </a:extLst>
            </p:cNvPr>
            <p:cNvCxnSpPr>
              <a:cxnSpLocks/>
            </p:cNvCxnSpPr>
            <p:nvPr/>
          </p:nvCxnSpPr>
          <p:spPr>
            <a:xfrm>
              <a:off x="8662221" y="4792776"/>
              <a:ext cx="2045108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D6036E-F318-91A5-FB5A-564BA1A1E449}"/>
                </a:ext>
              </a:extLst>
            </p:cNvPr>
            <p:cNvSpPr txBox="1"/>
            <p:nvPr/>
          </p:nvSpPr>
          <p:spPr>
            <a:xfrm>
              <a:off x="10698243" y="463932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+mn-ea"/>
                  <a:ea typeface="+mn-ea"/>
                </a:rPr>
                <a:t>소음지수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DC6CE4-B38C-B6B7-25D3-DCBDA6CECC14}"/>
              </a:ext>
            </a:extLst>
          </p:cNvPr>
          <p:cNvSpPr/>
          <p:nvPr/>
        </p:nvSpPr>
        <p:spPr>
          <a:xfrm>
            <a:off x="2416962" y="3468804"/>
            <a:ext cx="1232419" cy="929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423EFB4-FC49-B639-C17E-3E9D2B451280}"/>
              </a:ext>
            </a:extLst>
          </p:cNvPr>
          <p:cNvCxnSpPr/>
          <p:nvPr/>
        </p:nvCxnSpPr>
        <p:spPr>
          <a:xfrm>
            <a:off x="3648364" y="3581400"/>
            <a:ext cx="40958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602A4E-69FD-EDED-CC75-4B30957F45A2}"/>
              </a:ext>
            </a:extLst>
          </p:cNvPr>
          <p:cNvGrpSpPr/>
          <p:nvPr/>
        </p:nvGrpSpPr>
        <p:grpSpPr>
          <a:xfrm>
            <a:off x="9555947" y="5764908"/>
            <a:ext cx="2190005" cy="307777"/>
            <a:chOff x="8662221" y="4641235"/>
            <a:chExt cx="3147051" cy="30777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FFBDAB8-0E0C-8DAE-E9C6-07EDA412019F}"/>
                </a:ext>
              </a:extLst>
            </p:cNvPr>
            <p:cNvCxnSpPr>
              <a:cxnSpLocks/>
            </p:cNvCxnSpPr>
            <p:nvPr/>
          </p:nvCxnSpPr>
          <p:spPr>
            <a:xfrm>
              <a:off x="8662221" y="4792776"/>
              <a:ext cx="1169785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888C8B-B95D-BE0D-61CD-0D4C3775DDFF}"/>
                </a:ext>
              </a:extLst>
            </p:cNvPr>
            <p:cNvSpPr txBox="1"/>
            <p:nvPr/>
          </p:nvSpPr>
          <p:spPr>
            <a:xfrm>
              <a:off x="9906098" y="4641235"/>
              <a:ext cx="1903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+mn-ea"/>
                  <a:ea typeface="+mn-ea"/>
                </a:rPr>
                <a:t>주의 안내문구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82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5347572-FDA0-1B78-49E1-42D7C8FD6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16" y="1629912"/>
            <a:ext cx="5429000" cy="4680000"/>
          </a:xfrm>
          <a:prstGeom prst="rect">
            <a:avLst/>
          </a:prstGeom>
        </p:spPr>
      </p:pic>
      <p:pic>
        <p:nvPicPr>
          <p:cNvPr id="27" name="그림 26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731E3DDF-A72F-3C8B-5BF1-70B322C11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062" y="1639778"/>
            <a:ext cx="7589189" cy="4680000"/>
          </a:xfrm>
          <a:prstGeom prst="rect">
            <a:avLst/>
          </a:prstGeom>
        </p:spPr>
      </p:pic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– App (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상세화면 구성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69441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9" name="Google Shape;541;p10">
            <a:extLst>
              <a:ext uri="{FF2B5EF4-FFF2-40B4-BE49-F238E27FC236}">
                <a16:creationId xmlns:a16="http://schemas.microsoft.com/office/drawing/2014/main" id="{D6CD892E-1F54-4CB8-9A54-96C1507C7356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2F4BA5F-B1E8-21A9-092A-AEFFA624F99E}"/>
              </a:ext>
            </a:extLst>
          </p:cNvPr>
          <p:cNvSpPr txBox="1"/>
          <p:nvPr/>
        </p:nvSpPr>
        <p:spPr>
          <a:xfrm>
            <a:off x="1802347" y="1219936"/>
            <a:ext cx="34579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데시벨 차트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녹음파일 화면</a:t>
            </a:r>
          </a:p>
        </p:txBody>
      </p:sp>
      <p:pic>
        <p:nvPicPr>
          <p:cNvPr id="7" name="그림 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E9832FD-A0E7-7711-6BEF-6D4C052B3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062" y="1629912"/>
            <a:ext cx="2106000" cy="4680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9A249D-CFD0-0FEC-2236-61902CCA1DB2}"/>
              </a:ext>
            </a:extLst>
          </p:cNvPr>
          <p:cNvGrpSpPr/>
          <p:nvPr/>
        </p:nvGrpSpPr>
        <p:grpSpPr>
          <a:xfrm>
            <a:off x="4109883" y="2222091"/>
            <a:ext cx="1853831" cy="1484773"/>
            <a:chOff x="4109883" y="2222091"/>
            <a:chExt cx="1853831" cy="1484773"/>
          </a:xfrm>
        </p:grpSpPr>
        <p:sp>
          <p:nvSpPr>
            <p:cNvPr id="11" name="오른쪽 대괄호 10">
              <a:extLst>
                <a:ext uri="{FF2B5EF4-FFF2-40B4-BE49-F238E27FC236}">
                  <a16:creationId xmlns:a16="http://schemas.microsoft.com/office/drawing/2014/main" id="{FCDB9D9F-D235-89C6-2E08-4FADCF49B907}"/>
                </a:ext>
              </a:extLst>
            </p:cNvPr>
            <p:cNvSpPr/>
            <p:nvPr/>
          </p:nvSpPr>
          <p:spPr>
            <a:xfrm>
              <a:off x="4109883" y="2222091"/>
              <a:ext cx="238918" cy="1484773"/>
            </a:xfrm>
            <a:prstGeom prst="rightBracket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E7C93D-92C7-FB9F-2F73-02799B4D047E}"/>
                </a:ext>
              </a:extLst>
            </p:cNvPr>
            <p:cNvSpPr txBox="1"/>
            <p:nvPr/>
          </p:nvSpPr>
          <p:spPr>
            <a:xfrm>
              <a:off x="4422908" y="2775278"/>
              <a:ext cx="15408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rgbClr val="FF0000"/>
                  </a:solidFill>
                </a:rPr>
                <a:t>동별</a:t>
              </a:r>
              <a:r>
                <a:rPr lang="ko-KR" altLang="en-US" dirty="0">
                  <a:solidFill>
                    <a:srgbClr val="FF0000"/>
                  </a:solidFill>
                </a:rPr>
                <a:t> 평균 데시벨</a:t>
              </a:r>
              <a:br>
                <a:rPr lang="en-US" altLang="ko-KR" dirty="0">
                  <a:solidFill>
                    <a:srgbClr val="FF0000"/>
                  </a:solidFill>
                </a:rPr>
              </a:br>
              <a:r>
                <a:rPr lang="en-US" altLang="ko-KR" dirty="0">
                  <a:solidFill>
                    <a:srgbClr val="FF0000"/>
                  </a:solidFill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</a:rPr>
                <a:t>시간대별 기준</a:t>
              </a:r>
              <a:r>
                <a:rPr lang="en-US" altLang="ko-KR" dirty="0">
                  <a:solidFill>
                    <a:srgbClr val="FF0000"/>
                  </a:solidFill>
                </a:rPr>
                <a:t>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4F97DE-DEAB-C584-5EDB-DE109ACE016F}"/>
              </a:ext>
            </a:extLst>
          </p:cNvPr>
          <p:cNvGrpSpPr/>
          <p:nvPr/>
        </p:nvGrpSpPr>
        <p:grpSpPr>
          <a:xfrm>
            <a:off x="4086945" y="4092457"/>
            <a:ext cx="2025385" cy="1172275"/>
            <a:chOff x="4086945" y="4092457"/>
            <a:chExt cx="2025385" cy="1172275"/>
          </a:xfrm>
        </p:grpSpPr>
        <p:sp>
          <p:nvSpPr>
            <p:cNvPr id="12" name="오른쪽 대괄호 11">
              <a:extLst>
                <a:ext uri="{FF2B5EF4-FFF2-40B4-BE49-F238E27FC236}">
                  <a16:creationId xmlns:a16="http://schemas.microsoft.com/office/drawing/2014/main" id="{0BFE5926-996C-44A3-12A4-8459AA36CE16}"/>
                </a:ext>
              </a:extLst>
            </p:cNvPr>
            <p:cNvSpPr/>
            <p:nvPr/>
          </p:nvSpPr>
          <p:spPr>
            <a:xfrm>
              <a:off x="4086945" y="4092457"/>
              <a:ext cx="238918" cy="1172275"/>
            </a:xfrm>
            <a:prstGeom prst="rightBracket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52103A-B5CC-9C1D-8F7A-A1AF7ADE063E}"/>
                </a:ext>
              </a:extLst>
            </p:cNvPr>
            <p:cNvSpPr txBox="1"/>
            <p:nvPr/>
          </p:nvSpPr>
          <p:spPr>
            <a:xfrm>
              <a:off x="4391987" y="4392871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우리집 평균 데시벨</a:t>
              </a:r>
              <a:br>
                <a:rPr lang="en-US" altLang="ko-KR" dirty="0">
                  <a:solidFill>
                    <a:srgbClr val="FF0000"/>
                  </a:solidFill>
                </a:rPr>
              </a:br>
              <a:r>
                <a:rPr lang="en-US" altLang="ko-KR" dirty="0">
                  <a:solidFill>
                    <a:srgbClr val="FF0000"/>
                  </a:solidFill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</a:rPr>
                <a:t>시간대별 기준</a:t>
              </a:r>
              <a:r>
                <a:rPr lang="en-US" altLang="ko-KR" dirty="0">
                  <a:solidFill>
                    <a:srgbClr val="FF0000"/>
                  </a:solidFill>
                </a:rPr>
                <a:t>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D66CFA-7096-C2E6-6FD9-0DB8A4C82FF1}"/>
              </a:ext>
            </a:extLst>
          </p:cNvPr>
          <p:cNvGrpSpPr/>
          <p:nvPr/>
        </p:nvGrpSpPr>
        <p:grpSpPr>
          <a:xfrm>
            <a:off x="9506187" y="2421404"/>
            <a:ext cx="1674295" cy="3104510"/>
            <a:chOff x="4109883" y="2222091"/>
            <a:chExt cx="1674295" cy="1484773"/>
          </a:xfrm>
        </p:grpSpPr>
        <p:sp>
          <p:nvSpPr>
            <p:cNvPr id="29" name="오른쪽 대괄호 28">
              <a:extLst>
                <a:ext uri="{FF2B5EF4-FFF2-40B4-BE49-F238E27FC236}">
                  <a16:creationId xmlns:a16="http://schemas.microsoft.com/office/drawing/2014/main" id="{2E3F364A-E484-1B82-7DA0-F239B0009E51}"/>
                </a:ext>
              </a:extLst>
            </p:cNvPr>
            <p:cNvSpPr/>
            <p:nvPr/>
          </p:nvSpPr>
          <p:spPr>
            <a:xfrm>
              <a:off x="4109883" y="2222091"/>
              <a:ext cx="238918" cy="1484773"/>
            </a:xfrm>
            <a:prstGeom prst="rightBracket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93EBE0-8E68-3E4C-A074-0E4BD1D6FF1B}"/>
                </a:ext>
              </a:extLst>
            </p:cNvPr>
            <p:cNvSpPr txBox="1"/>
            <p:nvPr/>
          </p:nvSpPr>
          <p:spPr>
            <a:xfrm>
              <a:off x="4422908" y="2775278"/>
              <a:ext cx="1361270" cy="25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녹음 파일 확인</a:t>
              </a:r>
              <a:br>
                <a:rPr lang="en-US" altLang="ko-KR" dirty="0">
                  <a:solidFill>
                    <a:srgbClr val="FF0000"/>
                  </a:solidFill>
                </a:rPr>
              </a:br>
              <a:r>
                <a:rPr lang="ko-KR" altLang="en-US" dirty="0">
                  <a:solidFill>
                    <a:srgbClr val="FF0000"/>
                  </a:solidFill>
                </a:rPr>
                <a:t>시</a:t>
              </a:r>
              <a:r>
                <a:rPr lang="en-US" altLang="ko-KR" dirty="0">
                  <a:solidFill>
                    <a:srgbClr val="FF0000"/>
                  </a:solidFill>
                </a:rPr>
                <a:t>_</a:t>
              </a:r>
              <a:r>
                <a:rPr lang="ko-KR" altLang="en-US" dirty="0">
                  <a:solidFill>
                    <a:srgbClr val="FF0000"/>
                  </a:solidFill>
                </a:rPr>
                <a:t>분</a:t>
              </a:r>
              <a:r>
                <a:rPr lang="en-US" altLang="ko-KR" dirty="0">
                  <a:solidFill>
                    <a:srgbClr val="FF0000"/>
                  </a:solidFill>
                </a:rPr>
                <a:t>_</a:t>
              </a:r>
              <a:r>
                <a:rPr lang="ko-KR" altLang="en-US" dirty="0">
                  <a:solidFill>
                    <a:srgbClr val="FF0000"/>
                  </a:solidFill>
                </a:rPr>
                <a:t>초</a:t>
              </a:r>
              <a:r>
                <a:rPr lang="en-US" altLang="ko-KR" dirty="0">
                  <a:solidFill>
                    <a:srgbClr val="FF0000"/>
                  </a:solidFill>
                </a:rPr>
                <a:t>.wav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5" name="그림 3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D227772-09F5-45F9-EB1F-16841C95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01" y="1625920"/>
            <a:ext cx="5429001" cy="4680000"/>
          </a:xfrm>
          <a:prstGeom prst="rect">
            <a:avLst/>
          </a:prstGeom>
        </p:spPr>
      </p:pic>
      <p:pic>
        <p:nvPicPr>
          <p:cNvPr id="37" name="그림 3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197DD96-98D6-F0BC-07B4-E5DA0F79B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079" y="1640344"/>
            <a:ext cx="2160000" cy="4680000"/>
          </a:xfrm>
          <a:prstGeom prst="rect">
            <a:avLst/>
          </a:prstGeom>
        </p:spPr>
      </p:pic>
      <p:pic>
        <p:nvPicPr>
          <p:cNvPr id="32" name="그림 31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46C46E59-80EE-E88A-7FC0-C3E6BF158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762" y="1629912"/>
            <a:ext cx="7589189" cy="4680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DEEEE74-895B-1BAC-7EE0-86166B01DBEC}"/>
              </a:ext>
            </a:extLst>
          </p:cNvPr>
          <p:cNvGrpSpPr/>
          <p:nvPr/>
        </p:nvGrpSpPr>
        <p:grpSpPr>
          <a:xfrm>
            <a:off x="3373762" y="5573803"/>
            <a:ext cx="3953316" cy="278357"/>
            <a:chOff x="1978943" y="2400822"/>
            <a:chExt cx="3953316" cy="2783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6CEF17-1E3D-0DBC-57C5-9F1D73B1B4C7}"/>
                </a:ext>
              </a:extLst>
            </p:cNvPr>
            <p:cNvSpPr/>
            <p:nvPr/>
          </p:nvSpPr>
          <p:spPr>
            <a:xfrm>
              <a:off x="1978943" y="2400822"/>
              <a:ext cx="620368" cy="2783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DF4FBDE-CA37-1239-3FE9-7EC75999964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599311" y="2540001"/>
              <a:ext cx="3332948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931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– App (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상세화면 구성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69441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9" name="Google Shape;541;p10">
            <a:extLst>
              <a:ext uri="{FF2B5EF4-FFF2-40B4-BE49-F238E27FC236}">
                <a16:creationId xmlns:a16="http://schemas.microsoft.com/office/drawing/2014/main" id="{D6CD892E-1F54-4CB8-9A54-96C1507C7356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2F4BA5F-B1E8-21A9-092A-AEFFA624F99E}"/>
              </a:ext>
            </a:extLst>
          </p:cNvPr>
          <p:cNvSpPr txBox="1"/>
          <p:nvPr/>
        </p:nvSpPr>
        <p:spPr>
          <a:xfrm>
            <a:off x="1802347" y="1219936"/>
            <a:ext cx="34579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커뮤니티 게시판 화면</a:t>
            </a:r>
          </a:p>
        </p:txBody>
      </p: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894D4AF-31FD-B943-20D9-EFA206E2B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5" y="1662325"/>
            <a:ext cx="2106000" cy="4680000"/>
          </a:xfrm>
          <a:prstGeom prst="rect">
            <a:avLst/>
          </a:prstGeom>
        </p:spPr>
      </p:pic>
      <p:pic>
        <p:nvPicPr>
          <p:cNvPr id="12" name="그림 1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BF71F1D-9814-B9A5-CE91-9C72CF768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464" y="1666530"/>
            <a:ext cx="2106000" cy="4680000"/>
          </a:xfrm>
          <a:prstGeom prst="rect">
            <a:avLst/>
          </a:prstGeom>
        </p:spPr>
      </p:pic>
      <p:pic>
        <p:nvPicPr>
          <p:cNvPr id="20" name="그림 1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D336D4-26E9-7275-9641-F33495C31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995" y="1652493"/>
            <a:ext cx="2106000" cy="4680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1160555-3CC5-49B3-8D2C-4366643F5996}"/>
              </a:ext>
            </a:extLst>
          </p:cNvPr>
          <p:cNvGrpSpPr/>
          <p:nvPr/>
        </p:nvGrpSpPr>
        <p:grpSpPr>
          <a:xfrm>
            <a:off x="3675027" y="3173545"/>
            <a:ext cx="4934868" cy="2650993"/>
            <a:chOff x="3675027" y="3173545"/>
            <a:chExt cx="4934868" cy="265099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878E6F3-E0E6-4710-B5A6-81345816F210}"/>
                </a:ext>
              </a:extLst>
            </p:cNvPr>
            <p:cNvSpPr/>
            <p:nvPr/>
          </p:nvSpPr>
          <p:spPr>
            <a:xfrm>
              <a:off x="3675027" y="5435264"/>
              <a:ext cx="389274" cy="389274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4E4D1D4-2F1B-7B21-FAB7-097B6682B7F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064301" y="3173545"/>
              <a:ext cx="4545594" cy="2456356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2BF3C44-95FB-3358-2531-A936C8D7F1AA}"/>
              </a:ext>
            </a:extLst>
          </p:cNvPr>
          <p:cNvGrpSpPr/>
          <p:nvPr/>
        </p:nvGrpSpPr>
        <p:grpSpPr>
          <a:xfrm>
            <a:off x="2011611" y="2400822"/>
            <a:ext cx="3356709" cy="630000"/>
            <a:chOff x="2011611" y="2400822"/>
            <a:chExt cx="3356709" cy="63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9BC55DF-F8A5-747C-429B-2A79D7CF6C31}"/>
                </a:ext>
              </a:extLst>
            </p:cNvPr>
            <p:cNvSpPr/>
            <p:nvPr/>
          </p:nvSpPr>
          <p:spPr>
            <a:xfrm>
              <a:off x="2011611" y="2400822"/>
              <a:ext cx="2089333" cy="63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97FA7A5-8DF2-F02F-409F-5A871E695A86}"/>
                </a:ext>
              </a:extLst>
            </p:cNvPr>
            <p:cNvCxnSpPr>
              <a:cxnSpLocks/>
            </p:cNvCxnSpPr>
            <p:nvPr/>
          </p:nvCxnSpPr>
          <p:spPr>
            <a:xfrm>
              <a:off x="4109995" y="2517058"/>
              <a:ext cx="1258325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028CE9-5888-2D08-1939-456B17E05053}"/>
              </a:ext>
            </a:extLst>
          </p:cNvPr>
          <p:cNvSpPr/>
          <p:nvPr/>
        </p:nvSpPr>
        <p:spPr>
          <a:xfrm>
            <a:off x="2011611" y="2092038"/>
            <a:ext cx="2089333" cy="308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11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– App (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상세화면 구성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69441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9" name="Google Shape;541;p10">
            <a:extLst>
              <a:ext uri="{FF2B5EF4-FFF2-40B4-BE49-F238E27FC236}">
                <a16:creationId xmlns:a16="http://schemas.microsoft.com/office/drawing/2014/main" id="{D6CD892E-1F54-4CB8-9A54-96C1507C7356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2F4BA5F-B1E8-21A9-092A-AEFFA624F99E}"/>
              </a:ext>
            </a:extLst>
          </p:cNvPr>
          <p:cNvSpPr txBox="1"/>
          <p:nvPr/>
        </p:nvSpPr>
        <p:spPr>
          <a:xfrm>
            <a:off x="1802347" y="1219936"/>
            <a:ext cx="41412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더보기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공지사항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민원접수 화면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0F64AD0-F624-4110-8778-6AAD50B15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708" y="1842517"/>
            <a:ext cx="1944000" cy="432000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FDAD73C-04AD-5846-067F-2098A1FF1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706" y="1840087"/>
            <a:ext cx="1944000" cy="4320000"/>
          </a:xfrm>
          <a:prstGeom prst="rect">
            <a:avLst/>
          </a:prstGeom>
        </p:spPr>
      </p:pic>
      <p:pic>
        <p:nvPicPr>
          <p:cNvPr id="10" name="그림 9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50A410D-9ADE-454B-8444-2EFBAD40C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562" y="1834141"/>
            <a:ext cx="1944000" cy="4320000"/>
          </a:xfrm>
          <a:prstGeom prst="rect">
            <a:avLst/>
          </a:prstGeom>
        </p:spPr>
      </p:pic>
      <p:pic>
        <p:nvPicPr>
          <p:cNvPr id="12" name="그림 1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B2513E76-13B1-EBC9-74F7-EEE5FAD65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787" y="1842517"/>
            <a:ext cx="1944000" cy="4320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F71786C-606D-405F-BC0D-552DE39A8526}"/>
              </a:ext>
            </a:extLst>
          </p:cNvPr>
          <p:cNvGrpSpPr/>
          <p:nvPr/>
        </p:nvGrpSpPr>
        <p:grpSpPr>
          <a:xfrm>
            <a:off x="1901099" y="2244735"/>
            <a:ext cx="3162514" cy="396001"/>
            <a:chOff x="1901099" y="2244735"/>
            <a:chExt cx="3162514" cy="3960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7211DC-0D16-D43B-C822-3779D4BA6B10}"/>
                </a:ext>
              </a:extLst>
            </p:cNvPr>
            <p:cNvSpPr/>
            <p:nvPr/>
          </p:nvSpPr>
          <p:spPr>
            <a:xfrm>
              <a:off x="1901099" y="2244735"/>
              <a:ext cx="1944000" cy="3960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37F820B-9051-05A0-D27F-12481241EE07}"/>
                </a:ext>
              </a:extLst>
            </p:cNvPr>
            <p:cNvCxnSpPr>
              <a:cxnSpLocks/>
            </p:cNvCxnSpPr>
            <p:nvPr/>
          </p:nvCxnSpPr>
          <p:spPr>
            <a:xfrm>
              <a:off x="3857625" y="2389246"/>
              <a:ext cx="1205988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D51A95E-A52E-4BC8-BF34-C27B6E70EC29}"/>
              </a:ext>
            </a:extLst>
          </p:cNvPr>
          <p:cNvSpPr/>
          <p:nvPr/>
        </p:nvSpPr>
        <p:spPr>
          <a:xfrm>
            <a:off x="1901099" y="3299120"/>
            <a:ext cx="1944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822265-D60F-4807-A924-AA39C53D5A3B}"/>
              </a:ext>
            </a:extLst>
          </p:cNvPr>
          <p:cNvGrpSpPr/>
          <p:nvPr/>
        </p:nvGrpSpPr>
        <p:grpSpPr>
          <a:xfrm>
            <a:off x="1901099" y="2648548"/>
            <a:ext cx="4900687" cy="324000"/>
            <a:chOff x="1901099" y="2648548"/>
            <a:chExt cx="4900687" cy="3240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34ECF8C-7172-4408-91AC-A2279FFC0190}"/>
                </a:ext>
              </a:extLst>
            </p:cNvPr>
            <p:cNvSpPr/>
            <p:nvPr/>
          </p:nvSpPr>
          <p:spPr>
            <a:xfrm>
              <a:off x="1901099" y="2648548"/>
              <a:ext cx="1944000" cy="32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A7E7154-9201-92AD-6A84-E90BEC0B087E}"/>
                </a:ext>
              </a:extLst>
            </p:cNvPr>
            <p:cNvCxnSpPr>
              <a:cxnSpLocks/>
            </p:cNvCxnSpPr>
            <p:nvPr/>
          </p:nvCxnSpPr>
          <p:spPr>
            <a:xfrm>
              <a:off x="3857624" y="2763631"/>
              <a:ext cx="2944162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B3E941F-E474-4DF1-86E4-69E6D1A37D50}"/>
              </a:ext>
            </a:extLst>
          </p:cNvPr>
          <p:cNvGrpSpPr/>
          <p:nvPr/>
        </p:nvGrpSpPr>
        <p:grpSpPr>
          <a:xfrm>
            <a:off x="1901099" y="2970448"/>
            <a:ext cx="7291461" cy="324000"/>
            <a:chOff x="1901099" y="2970448"/>
            <a:chExt cx="7291461" cy="32400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8288B0C-F101-4A7F-AC2A-CDE57C6FCAF6}"/>
                </a:ext>
              </a:extLst>
            </p:cNvPr>
            <p:cNvSpPr/>
            <p:nvPr/>
          </p:nvSpPr>
          <p:spPr>
            <a:xfrm>
              <a:off x="1901099" y="2970448"/>
              <a:ext cx="1944000" cy="32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75A2CD9-E889-2039-6F97-E8D31E60B82F}"/>
                </a:ext>
              </a:extLst>
            </p:cNvPr>
            <p:cNvCxnSpPr>
              <a:cxnSpLocks/>
            </p:cNvCxnSpPr>
            <p:nvPr/>
          </p:nvCxnSpPr>
          <p:spPr>
            <a:xfrm>
              <a:off x="3852708" y="3073349"/>
              <a:ext cx="5339852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8AADD11-3D89-57A6-9DBE-7075342BA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145" y="1547129"/>
            <a:ext cx="232615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4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Web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69441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9" name="Google Shape;541;p10">
            <a:extLst>
              <a:ext uri="{FF2B5EF4-FFF2-40B4-BE49-F238E27FC236}">
                <a16:creationId xmlns:a16="http://schemas.microsoft.com/office/drawing/2014/main" id="{D6CD892E-1F54-4CB8-9A54-96C1507C7356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3EA8786-50EF-4FAF-89DB-C90E2D956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959" y="3928187"/>
            <a:ext cx="3987640" cy="2272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72FD9-2CEE-4B3B-BD64-6ACA48BC6F37}"/>
              </a:ext>
            </a:extLst>
          </p:cNvPr>
          <p:cNvSpPr txBox="1"/>
          <p:nvPr/>
        </p:nvSpPr>
        <p:spPr>
          <a:xfrm>
            <a:off x="7042827" y="1530000"/>
            <a:ext cx="416343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>
                <a:solidFill>
                  <a:srgbClr val="FF0000"/>
                </a:solidFill>
                <a:latin typeface="+mn-ea"/>
                <a:ea typeface="+mn-ea"/>
              </a:rPr>
              <a:t>동별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 평균 데시벨</a:t>
            </a:r>
            <a:endParaRPr lang="en-US" altLang="ko-KR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500" b="1" u="sng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각 </a:t>
            </a:r>
            <a:r>
              <a:rPr lang="ko-KR" altLang="en-US" sz="1300" b="1" dirty="0" err="1">
                <a:solidFill>
                  <a:schemeClr val="tx1"/>
                </a:solidFill>
                <a:latin typeface="+mn-ea"/>
                <a:ea typeface="+mn-ea"/>
              </a:rPr>
              <a:t>동별로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 평균 데시벨의 크기를 한눈에 파악할 수 있음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관리자는 </a:t>
            </a:r>
            <a:r>
              <a:rPr lang="ko-KR" altLang="en-US" sz="1300" b="1" dirty="0">
                <a:solidFill>
                  <a:srgbClr val="FF0000"/>
                </a:solidFill>
                <a:latin typeface="+mn-ea"/>
                <a:ea typeface="+mn-ea"/>
              </a:rPr>
              <a:t>특정 동에서 발생하는 소음의 원인을 파악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ea typeface="+mn-ea"/>
              </a:rPr>
              <a:t>하고 대응 조치를 취함</a:t>
            </a:r>
            <a:endParaRPr lang="en-US" altLang="ko-KR" sz="13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F816D7-2EF6-458A-BFEF-90C7A487B988}"/>
              </a:ext>
            </a:extLst>
          </p:cNvPr>
          <p:cNvSpPr txBox="1"/>
          <p:nvPr/>
        </p:nvSpPr>
        <p:spPr>
          <a:xfrm>
            <a:off x="7042827" y="3446652"/>
            <a:ext cx="4163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>
                <a:solidFill>
                  <a:srgbClr val="FF0000"/>
                </a:solidFill>
                <a:latin typeface="+mn-ea"/>
                <a:ea typeface="+mn-ea"/>
              </a:rPr>
              <a:t>동별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 층간소음 발생 비율</a:t>
            </a:r>
            <a:endParaRPr lang="en-US" altLang="ko-KR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ko-KR" sz="1500" b="1" u="sng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+mn-ea"/>
                <a:ea typeface="+mn-ea"/>
              </a:rPr>
              <a:t>어떤 동에서 층간소음이 많이 발생하는지 한눈에 파악할 수 있음</a:t>
            </a: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886282-F3AC-4A19-ACCE-058F5652D4E7}"/>
              </a:ext>
            </a:extLst>
          </p:cNvPr>
          <p:cNvSpPr/>
          <p:nvPr/>
        </p:nvSpPr>
        <p:spPr>
          <a:xfrm>
            <a:off x="5671227" y="5146868"/>
            <a:ext cx="1371600" cy="98300"/>
          </a:xfrm>
          <a:custGeom>
            <a:avLst/>
            <a:gdLst>
              <a:gd name="connsiteX0" fmla="*/ 0 w 1556425"/>
              <a:gd name="connsiteY0" fmla="*/ 0 h 0"/>
              <a:gd name="connsiteX1" fmla="*/ 1556425 w 15564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6425">
                <a:moveTo>
                  <a:pt x="0" y="0"/>
                </a:moveTo>
                <a:lnTo>
                  <a:pt x="1556425" y="0"/>
                </a:lnTo>
              </a:path>
            </a:pathLst>
          </a:custGeom>
          <a:noFill/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11E925-18CF-44E3-80D6-59408CE29805}"/>
              </a:ext>
            </a:extLst>
          </p:cNvPr>
          <p:cNvSpPr txBox="1"/>
          <p:nvPr/>
        </p:nvSpPr>
        <p:spPr>
          <a:xfrm>
            <a:off x="7042827" y="4930413"/>
            <a:ext cx="49002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층간소음 민원접수 게시판</a:t>
            </a:r>
            <a:endParaRPr lang="en-US" altLang="ko-KR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ko-KR" sz="1500" u="sng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+mn-ea"/>
                <a:ea typeface="+mn-ea"/>
              </a:rPr>
              <a:t>아파트 거주자들의 민원을 한눈에 볼 수 있도록 구성</a:t>
            </a: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+mn-ea"/>
                <a:ea typeface="+mn-ea"/>
              </a:rPr>
              <a:t>각 민원에 대하여 확인하고 답변 작성</a:t>
            </a: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+mn-ea"/>
                <a:ea typeface="+mn-ea"/>
              </a:rPr>
              <a:t>관리자는 접수된 민원을 바탕으로 주의 및 관리감독 실시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B9E0F-8F98-4CB2-B42F-E8F5900C6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959" y="1364400"/>
            <a:ext cx="3971850" cy="2271600"/>
          </a:xfrm>
          <a:prstGeom prst="rect">
            <a:avLst/>
          </a:prstGeom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8B0EE74-9AB2-D460-F60E-CBF888CE8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348" y="1586319"/>
            <a:ext cx="5240479" cy="2652362"/>
          </a:xfrm>
          <a:prstGeom prst="rect">
            <a:avLst/>
          </a:prstGeom>
        </p:spPr>
      </p:pic>
      <p:pic>
        <p:nvPicPr>
          <p:cNvPr id="7" name="그림 6" descr="스크린샷, 텍스트, 도표, 원이(가) 표시된 사진&#10;&#10;자동 생성된 설명">
            <a:extLst>
              <a:ext uri="{FF2B5EF4-FFF2-40B4-BE49-F238E27FC236}">
                <a16:creationId xmlns:a16="http://schemas.microsoft.com/office/drawing/2014/main" id="{CE4A2377-A5C6-2137-6188-2CC42991E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347" y="2564159"/>
            <a:ext cx="5240479" cy="26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9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5" grpId="0"/>
      <p:bldP spid="11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수행절차 및 결과</a:t>
              </a:r>
              <a:r>
                <a:rPr lang="en-US" alt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Web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469441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9" name="Google Shape;541;p10">
            <a:extLst>
              <a:ext uri="{FF2B5EF4-FFF2-40B4-BE49-F238E27FC236}">
                <a16:creationId xmlns:a16="http://schemas.microsoft.com/office/drawing/2014/main" id="{D6CD892E-1F54-4CB8-9A54-96C1507C7356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950AC9A-7B83-4CB9-A1F1-76CD8FD55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800" y="1364400"/>
            <a:ext cx="3986380" cy="2271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163D80-9D1E-4AB5-B95E-0AD0EED35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799" y="3927600"/>
            <a:ext cx="3986381" cy="2271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BFDFC74-E93F-4B92-9BE0-B17DE0412A0A}"/>
              </a:ext>
            </a:extLst>
          </p:cNvPr>
          <p:cNvSpPr txBox="1"/>
          <p:nvPr/>
        </p:nvSpPr>
        <p:spPr>
          <a:xfrm>
            <a:off x="7041600" y="1528110"/>
            <a:ext cx="41634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월별 평균 데시벨</a:t>
            </a:r>
            <a:endParaRPr lang="en-US" altLang="ko-KR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1500" b="1" u="sng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+mn-ea"/>
                <a:ea typeface="+mn-ea"/>
              </a:rPr>
              <a:t>특정 동의 월별 평균 데시벨 변화 추이 제공</a:t>
            </a: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+mn-ea"/>
                <a:ea typeface="+mn-ea"/>
              </a:rPr>
              <a:t>특정시기에 데시벨이 높아지는 것을 파악하여 소음의 발생 패턴을 파악할 수 있음</a:t>
            </a: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BC7995-057D-4DB7-A467-F1D50D7E5A15}"/>
              </a:ext>
            </a:extLst>
          </p:cNvPr>
          <p:cNvSpPr txBox="1"/>
          <p:nvPr/>
        </p:nvSpPr>
        <p:spPr>
          <a:xfrm>
            <a:off x="7041600" y="3333928"/>
            <a:ext cx="4163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일별 평균 데시벨</a:t>
            </a:r>
            <a:endParaRPr lang="en-US" altLang="ko-KR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ko-KR" sz="1500" b="1" u="sng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+mn-ea"/>
                <a:ea typeface="+mn-ea"/>
              </a:rPr>
              <a:t>특정 동의 일별 평균 데시벨 변화 추이 제공</a:t>
            </a: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 err="1">
                <a:latin typeface="+mn-ea"/>
                <a:ea typeface="+mn-ea"/>
              </a:rPr>
              <a:t>요일별</a:t>
            </a:r>
            <a:r>
              <a:rPr lang="ko-KR" altLang="en-US" sz="1300" b="1" dirty="0">
                <a:latin typeface="+mn-ea"/>
                <a:ea typeface="+mn-ea"/>
              </a:rPr>
              <a:t> 소음 발생 패턴을 파악할 수 있음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F8515B0-97A9-419A-904E-78E4C02A499A}"/>
              </a:ext>
            </a:extLst>
          </p:cNvPr>
          <p:cNvSpPr/>
          <p:nvPr/>
        </p:nvSpPr>
        <p:spPr>
          <a:xfrm flipV="1">
            <a:off x="5972783" y="5135015"/>
            <a:ext cx="1068815" cy="62791"/>
          </a:xfrm>
          <a:custGeom>
            <a:avLst/>
            <a:gdLst>
              <a:gd name="connsiteX0" fmla="*/ 0 w 894945"/>
              <a:gd name="connsiteY0" fmla="*/ 0 h 0"/>
              <a:gd name="connsiteX1" fmla="*/ 894945 w 89494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4945">
                <a:moveTo>
                  <a:pt x="0" y="0"/>
                </a:moveTo>
                <a:lnTo>
                  <a:pt x="894945" y="0"/>
                </a:lnTo>
              </a:path>
            </a:pathLst>
          </a:custGeom>
          <a:noFill/>
          <a:ln w="158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699538-1D8B-4B45-9497-DE5221C9B06D}"/>
              </a:ext>
            </a:extLst>
          </p:cNvPr>
          <p:cNvSpPr txBox="1"/>
          <p:nvPr/>
        </p:nvSpPr>
        <p:spPr>
          <a:xfrm>
            <a:off x="7041600" y="5016510"/>
            <a:ext cx="416343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>
                <a:solidFill>
                  <a:srgbClr val="FF0000"/>
                </a:solidFill>
                <a:latin typeface="+mn-ea"/>
                <a:ea typeface="+mn-ea"/>
              </a:rPr>
              <a:t>호수별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  <a:ea typeface="+mn-ea"/>
              </a:rPr>
              <a:t> 평균 데시벨</a:t>
            </a:r>
            <a:endParaRPr lang="en-US" altLang="ko-KR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ko-KR" sz="1500" b="1" u="sng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+mn-ea"/>
                <a:ea typeface="+mn-ea"/>
              </a:rPr>
              <a:t>특정 동의 </a:t>
            </a:r>
            <a:r>
              <a:rPr lang="ko-KR" altLang="en-US" sz="1300" b="1" dirty="0" err="1">
                <a:latin typeface="+mn-ea"/>
                <a:ea typeface="+mn-ea"/>
              </a:rPr>
              <a:t>호수별</a:t>
            </a:r>
            <a:r>
              <a:rPr lang="ko-KR" altLang="en-US" sz="1300" b="1" dirty="0">
                <a:latin typeface="+mn-ea"/>
                <a:ea typeface="+mn-ea"/>
              </a:rPr>
              <a:t> 평균 데시벨 변화 추이 제공</a:t>
            </a: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b="1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1" dirty="0" err="1">
                <a:latin typeface="+mn-ea"/>
                <a:ea typeface="+mn-ea"/>
              </a:rPr>
              <a:t>거주자들간의</a:t>
            </a:r>
            <a:r>
              <a:rPr lang="ko-KR" altLang="en-US" sz="1300" b="1" dirty="0">
                <a:latin typeface="+mn-ea"/>
                <a:ea typeface="+mn-ea"/>
              </a:rPr>
              <a:t> 갈등이 발생하기전에 미리 파악하고 </a:t>
            </a:r>
            <a:r>
              <a:rPr lang="ko-KR" altLang="en-US" sz="1300" b="1" dirty="0" err="1">
                <a:latin typeface="+mn-ea"/>
                <a:ea typeface="+mn-ea"/>
              </a:rPr>
              <a:t>관리감독할</a:t>
            </a:r>
            <a:r>
              <a:rPr lang="ko-KR" altLang="en-US" sz="1300" b="1" dirty="0">
                <a:latin typeface="+mn-ea"/>
                <a:ea typeface="+mn-ea"/>
              </a:rPr>
              <a:t> 수 있음</a:t>
            </a:r>
          </a:p>
        </p:txBody>
      </p:sp>
      <p:pic>
        <p:nvPicPr>
          <p:cNvPr id="4" name="그림 3" descr="텍스트, 스크린샷, 번호, 그래프이(가) 표시된 사진&#10;&#10;자동 생성된 설명">
            <a:extLst>
              <a:ext uri="{FF2B5EF4-FFF2-40B4-BE49-F238E27FC236}">
                <a16:creationId xmlns:a16="http://schemas.microsoft.com/office/drawing/2014/main" id="{B28AC21D-286E-46DE-F3A5-C4FB0DA67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272" y="1528110"/>
            <a:ext cx="5047445" cy="2554661"/>
          </a:xfrm>
          <a:prstGeom prst="rect">
            <a:avLst/>
          </a:prstGeom>
        </p:spPr>
      </p:pic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DF195A0-94C3-4CEC-A24A-7B80FA410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1132" y="2951711"/>
            <a:ext cx="5047445" cy="25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7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9" grpId="0" animBg="1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3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126" name="Google Shape;126;p3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dirty="0"/>
            </a:p>
          </p:txBody>
        </p:sp>
      </p:grpSp>
      <p:sp>
        <p:nvSpPr>
          <p:cNvPr id="128" name="Google Shape;128;p3"/>
          <p:cNvSpPr/>
          <p:nvPr/>
        </p:nvSpPr>
        <p:spPr>
          <a:xfrm>
            <a:off x="172800" y="1386000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130" name="Google Shape;130;p3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4" name="Google Shape;134;p3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135" name="Google Shape;135;p3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9" name="Google Shape;139;p3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0" name="Google Shape;140;p3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6" name="Google Shape;146;p3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7" name="Google Shape;147;p3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155" name="Google Shape;155;p3"/>
          <p:cNvGraphicFramePr/>
          <p:nvPr>
            <p:extLst>
              <p:ext uri="{D42A27DB-BD31-4B8C-83A1-F6EECF244321}">
                <p14:modId xmlns:p14="http://schemas.microsoft.com/office/powerpoint/2010/main" val="1979174410"/>
              </p:ext>
            </p:extLst>
          </p:nvPr>
        </p:nvGraphicFramePr>
        <p:xfrm>
          <a:off x="1809033" y="1092308"/>
          <a:ext cx="9785315" cy="5447770"/>
        </p:xfrm>
        <a:graphic>
          <a:graphicData uri="http://schemas.openxmlformats.org/drawingml/2006/table">
            <a:tbl>
              <a:tblPr firstRow="1" bandRow="1">
                <a:tableStyleId>{F7910C91-31E8-4667-A13E-DDADB69F9E44}</a:tableStyleId>
              </a:tblPr>
              <a:tblGrid>
                <a:gridCol w="1187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0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3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bg1"/>
                          </a:solidFill>
                          <a:sym typeface="Malgun Gothic"/>
                        </a:rPr>
                        <a:t>주 제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5725" marR="45725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C7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780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층간소음 측정 및 관리</a:t>
                      </a:r>
                      <a:r>
                        <a:rPr lang="en-US" altLang="ko-KR" sz="2000" b="1" u="none" strike="noStrike" cap="none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2000" b="1" u="none" strike="noStrike" cap="none" dirty="0">
                          <a:solidFill>
                            <a:schemeClr val="bg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공유 커뮤니티 서비스</a:t>
                      </a:r>
                      <a:endParaRPr sz="2000" b="1" u="none" strike="noStrike" cap="none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C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9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altLang="en-US" sz="1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개 요</a:t>
                      </a:r>
                      <a:endParaRPr sz="1800" dirty="0"/>
                    </a:p>
                  </a:txBody>
                  <a:tcPr marL="45725" marR="45725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  </a:t>
                      </a:r>
                      <a:r>
                        <a:rPr lang="ko-KR" sz="1500" b="1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최근 증가하는 세종시의 층간소음 민원에 대응하여 빅데이터, </a:t>
                      </a:r>
                      <a:r>
                        <a:rPr lang="ko-KR" sz="1500" b="1" u="none" strike="noStrike" cap="none" dirty="0" err="1">
                          <a:solidFill>
                            <a:schemeClr val="tx1"/>
                          </a:solidFill>
                          <a:sym typeface="Malgun Gothic"/>
                        </a:rPr>
                        <a:t>IoT</a:t>
                      </a:r>
                      <a:r>
                        <a:rPr lang="ko-KR" sz="1500" b="1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, AI, 클라우드</a:t>
                      </a:r>
                      <a:r>
                        <a:rPr lang="en-US" altLang="ko-KR" sz="1500" b="1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1500" b="1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융합기술을</a:t>
                      </a:r>
                      <a:r>
                        <a:rPr lang="ko-KR" sz="1500" b="1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 활용한 데이터 기반 관리 서비스를 개발하여 </a:t>
                      </a:r>
                      <a:r>
                        <a:rPr lang="ko-KR" sz="1500" b="1" u="none" strike="noStrike" cap="none" dirty="0">
                          <a:solidFill>
                            <a:srgbClr val="FF0000"/>
                          </a:solidFill>
                          <a:sym typeface="Malgun Gothic"/>
                        </a:rPr>
                        <a:t>층간소음 문제를 예방하고 해결</a:t>
                      </a:r>
                      <a:r>
                        <a:rPr lang="ko-KR" sz="1500" b="1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한다.</a:t>
                      </a:r>
                      <a:endParaRPr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076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altLang="en-US" sz="1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구 조</a:t>
                      </a:r>
                      <a:endParaRPr lang="ko-KR" altLang="en-US" sz="1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/>
                        <a:t>방향성</a:t>
                      </a:r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oto Sans Symbols"/>
                        <a:buChar char="▪"/>
                      </a:pPr>
                      <a:r>
                        <a:rPr lang="ko-KR" altLang="en-US" sz="1500" b="1" dirty="0"/>
                        <a:t>어떤 요인이 세종시의 층간소음 민원 증가에 영향을 미치는지</a:t>
                      </a:r>
                      <a:br>
                        <a:rPr lang="en-US" altLang="ko-KR" sz="1500" b="1" dirty="0"/>
                      </a:br>
                      <a:r>
                        <a:rPr lang="ko-KR" altLang="en-US" sz="1500" b="1" dirty="0"/>
                        <a:t>데이터분석을 통해 검정</a:t>
                      </a:r>
                      <a:endParaRPr lang="en-US" altLang="ko-KR" sz="1500" b="1"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oto Sans Symbols"/>
                        <a:buChar char="▪"/>
                      </a:pPr>
                      <a:endParaRPr lang="en-US" altLang="ko-KR" sz="1500" b="1"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oto Sans Symbols"/>
                        <a:buChar char="▪"/>
                      </a:pPr>
                      <a:r>
                        <a:rPr lang="en-US" sz="1500" b="1" dirty="0"/>
                        <a:t>IoT, AI, Cloud </a:t>
                      </a:r>
                      <a:r>
                        <a:rPr lang="ko-KR" altLang="en-US" sz="1500" b="1" dirty="0"/>
                        <a:t>기술을 접목하여 층간소음을 해결할 수 있는 방안 모색</a:t>
                      </a:r>
                      <a:endParaRPr lang="en-US" altLang="ko-KR" sz="1500" b="1"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oto Sans Symbols"/>
                        <a:buChar char="▪"/>
                      </a:pPr>
                      <a:endParaRPr lang="en-US" altLang="ko-KR" sz="1500" b="1" dirty="0"/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oto Sans Symbols"/>
                        <a:buChar char="▪"/>
                      </a:pPr>
                      <a:r>
                        <a:rPr lang="en-US" altLang="ko-KR" sz="1500" b="1" dirty="0"/>
                        <a:t>DX(Digital Transformation)</a:t>
                      </a:r>
                      <a:r>
                        <a:rPr lang="ko-KR" altLang="en-US" sz="1500" b="1" dirty="0"/>
                        <a:t>을 통해 사용자들이 보다 쉽게 서비스에 다가갈 수 있도록 환경 구축</a:t>
                      </a:r>
                      <a:endParaRPr sz="1500" b="1" dirty="0"/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975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/>
                        <a:t>목 표</a:t>
                      </a:r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sz="15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층간소음 측정(감지)을 위한 </a:t>
                      </a:r>
                      <a:r>
                        <a:rPr lang="ko-KR" sz="15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IoT</a:t>
                      </a:r>
                      <a:r>
                        <a:rPr lang="ko-KR" sz="15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센서</a:t>
                      </a:r>
                      <a:r>
                        <a:rPr lang="ko-KR" sz="15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설치 및 데이터 수집</a:t>
                      </a:r>
                      <a:endParaRPr sz="15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36830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 panose="020B0604020202020204" pitchFamily="34" charset="0"/>
                        <a:buChar char="•"/>
                      </a:pPr>
                      <a:endParaRPr sz="15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 panose="020B0604020202020204" pitchFamily="34" charset="0"/>
                        <a:buChar char="•"/>
                      </a:pPr>
                      <a:r>
                        <a:rPr lang="ko-KR" sz="15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대량의 층간소음 데이터를 처리하고 저장하기 위한 빅데이터 〮 클라우드 기술 적용</a:t>
                      </a:r>
                      <a:endParaRPr sz="15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36830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 panose="020B0604020202020204" pitchFamily="34" charset="0"/>
                        <a:buChar char="•"/>
                      </a:pPr>
                      <a:endParaRPr sz="15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 panose="020B0604020202020204" pitchFamily="34" charset="0"/>
                        <a:buChar char="•"/>
                      </a:pPr>
                      <a:r>
                        <a:rPr lang="ko-KR" sz="15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소음 종류 예측을 위한 AI 알고리즘 개발</a:t>
                      </a:r>
                      <a:endParaRPr sz="15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36830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 panose="020B0604020202020204" pitchFamily="34" charset="0"/>
                        <a:buChar char="•"/>
                      </a:pPr>
                      <a:endParaRPr sz="15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 panose="020B0604020202020204" pitchFamily="34" charset="0"/>
                        <a:buChar char="•"/>
                      </a:pPr>
                      <a:r>
                        <a:rPr lang="ko-KR" sz="15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서비스의 확장성과 유연성을 위해 클라우드 환경 구축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 panose="020B0604020202020204" pitchFamily="34" charset="0"/>
                        <a:buChar char="•"/>
                      </a:pPr>
                      <a:endParaRPr lang="en-US" sz="15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세종시의 아파트 거주자들을 대상으로 </a:t>
                      </a:r>
                      <a:r>
                        <a:rPr lang="ko-KR" altLang="en-US" sz="1500" b="1" u="none" strike="noStrike" cap="none" dirty="0">
                          <a:solidFill>
                            <a:srgbClr val="FF0000"/>
                          </a:solidFill>
                          <a:sym typeface="Malgun Gothic"/>
                        </a:rPr>
                        <a:t>층간소음 측정 및 관리 서비스 제공</a:t>
                      </a:r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56" name="Google Shape;156;p3"/>
          <p:cNvCxnSpPr/>
          <p:nvPr/>
        </p:nvCxnSpPr>
        <p:spPr>
          <a:xfrm>
            <a:off x="1802348" y="1005840"/>
            <a:ext cx="97920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359D10-55B6-460A-82A0-9D58D151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2" name="Google Shape;541;p10">
            <a:extLst>
              <a:ext uri="{FF2B5EF4-FFF2-40B4-BE49-F238E27FC236}">
                <a16:creationId xmlns:a16="http://schemas.microsoft.com/office/drawing/2014/main" id="{7A7AF0ED-82FE-459F-610A-243955CDC6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962888"/>
              </p:ext>
            </p:extLst>
          </p:nvPr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수행결과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– 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시연동영상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5233705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9" name="Google Shape;541;p10">
            <a:extLst>
              <a:ext uri="{FF2B5EF4-FFF2-40B4-BE49-F238E27FC236}">
                <a16:creationId xmlns:a16="http://schemas.microsoft.com/office/drawing/2014/main" id="{D6CD892E-1F54-4CB8-9A54-96C1507C7356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노이로제 공익광고 협의회">
            <a:hlinkClick r:id="" action="ppaction://media"/>
            <a:extLst>
              <a:ext uri="{FF2B5EF4-FFF2-40B4-BE49-F238E27FC236}">
                <a16:creationId xmlns:a16="http://schemas.microsoft.com/office/drawing/2014/main" id="{C96E1766-293A-F97A-8ED5-FA16818ED9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7454" y="1093198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9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수행결과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– 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기대효과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5233705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9" name="Google Shape;541;p10">
            <a:extLst>
              <a:ext uri="{FF2B5EF4-FFF2-40B4-BE49-F238E27FC236}">
                <a16:creationId xmlns:a16="http://schemas.microsoft.com/office/drawing/2014/main" id="{D6CD892E-1F54-4CB8-9A54-96C1507C7356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Google Shape;89;p1">
            <a:extLst>
              <a:ext uri="{FF2B5EF4-FFF2-40B4-BE49-F238E27FC236}">
                <a16:creationId xmlns:a16="http://schemas.microsoft.com/office/drawing/2014/main" id="{18B9DEF2-28A1-26C3-D4CC-EAF4254C9E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8242" y="2304028"/>
            <a:ext cx="2388465" cy="766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4F4E2FC-B75D-0A52-294D-683465E9ADC9}"/>
              </a:ext>
            </a:extLst>
          </p:cNvPr>
          <p:cNvGrpSpPr/>
          <p:nvPr/>
        </p:nvGrpSpPr>
        <p:grpSpPr>
          <a:xfrm>
            <a:off x="1165769" y="1175607"/>
            <a:ext cx="3887131" cy="2004321"/>
            <a:chOff x="1165769" y="1175607"/>
            <a:chExt cx="3887131" cy="2004321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CF28F7BB-7F3D-1F75-D463-5B37BC1772AD}"/>
                </a:ext>
              </a:extLst>
            </p:cNvPr>
            <p:cNvCxnSpPr/>
            <p:nvPr/>
          </p:nvCxnSpPr>
          <p:spPr>
            <a:xfrm flipH="1" flipV="1">
              <a:off x="3983700" y="2434353"/>
              <a:ext cx="1069200" cy="25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0D9B986-0CF5-BE5C-CBEC-869A69ED7EF9}"/>
                </a:ext>
              </a:extLst>
            </p:cNvPr>
            <p:cNvGrpSpPr/>
            <p:nvPr/>
          </p:nvGrpSpPr>
          <p:grpSpPr>
            <a:xfrm>
              <a:off x="1165769" y="1175607"/>
              <a:ext cx="3736132" cy="2004321"/>
              <a:chOff x="1165769" y="1175607"/>
              <a:chExt cx="3736132" cy="200432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2951B23-74EF-FACC-707C-938D809668E5}"/>
                  </a:ext>
                </a:extLst>
              </p:cNvPr>
              <p:cNvGrpSpPr/>
              <p:nvPr/>
            </p:nvGrpSpPr>
            <p:grpSpPr>
              <a:xfrm>
                <a:off x="2263998" y="1175607"/>
                <a:ext cx="1499151" cy="1536999"/>
                <a:chOff x="2578423" y="1644296"/>
                <a:chExt cx="1499151" cy="1536999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0E971756-A432-3BB7-2111-B87460D980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2697999" y="1644296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1F6074-4D5F-76A9-AB23-97C230C30DE4}"/>
                    </a:ext>
                  </a:extLst>
                </p:cNvPr>
                <p:cNvSpPr txBox="1"/>
                <p:nvPr/>
              </p:nvSpPr>
              <p:spPr>
                <a:xfrm>
                  <a:off x="2578423" y="2904296"/>
                  <a:ext cx="14991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latin typeface="+mn-ea"/>
                      <a:ea typeface="+mn-ea"/>
                    </a:rPr>
                    <a:t>&lt; </a:t>
                  </a:r>
                  <a:r>
                    <a:rPr lang="ko-KR" altLang="en-US" sz="1200" b="1" dirty="0">
                      <a:latin typeface="+mn-ea"/>
                      <a:ea typeface="+mn-ea"/>
                    </a:rPr>
                    <a:t>아파트 거주자 </a:t>
                  </a:r>
                  <a:r>
                    <a:rPr lang="en-US" altLang="ko-KR" sz="1200" b="1" dirty="0">
                      <a:latin typeface="+mn-ea"/>
                      <a:ea typeface="+mn-ea"/>
                    </a:rPr>
                    <a:t>&gt; 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27061F-3F8C-75E8-F42D-D17DDAA4E7D3}"/>
                  </a:ext>
                </a:extLst>
              </p:cNvPr>
              <p:cNvSpPr txBox="1"/>
              <p:nvPr/>
            </p:nvSpPr>
            <p:spPr>
              <a:xfrm>
                <a:off x="1165769" y="2687485"/>
                <a:ext cx="373613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+mn-ea"/>
                    <a:ea typeface="+mn-ea"/>
                  </a:rPr>
                  <a:t>층간소음 주의</a:t>
                </a:r>
                <a:r>
                  <a:rPr lang="en-US" altLang="ko-KR" sz="1300" dirty="0">
                    <a:latin typeface="+mn-ea"/>
                    <a:ea typeface="+mn-ea"/>
                  </a:rPr>
                  <a:t>, </a:t>
                </a:r>
              </a:p>
              <a:p>
                <a:pPr algn="ctr"/>
                <a:r>
                  <a:rPr lang="ko-KR" altLang="en-US" sz="1300" dirty="0">
                    <a:latin typeface="+mn-ea"/>
                    <a:ea typeface="+mn-ea"/>
                  </a:rPr>
                  <a:t>예방을 통한 갈등 해결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7EA4A4-496C-5096-CB48-CF8834C2D998}"/>
              </a:ext>
            </a:extLst>
          </p:cNvPr>
          <p:cNvGrpSpPr/>
          <p:nvPr/>
        </p:nvGrpSpPr>
        <p:grpSpPr>
          <a:xfrm>
            <a:off x="1205401" y="3324509"/>
            <a:ext cx="3892874" cy="2009020"/>
            <a:chOff x="1205401" y="3324509"/>
            <a:chExt cx="3892874" cy="2009020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EA7C2D0-E641-617E-2B64-B7D12E836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075" y="3324509"/>
              <a:ext cx="1069200" cy="302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45E3CED-5CFC-1C4B-8BE0-E3C40D6B47B1}"/>
                </a:ext>
              </a:extLst>
            </p:cNvPr>
            <p:cNvGrpSpPr/>
            <p:nvPr/>
          </p:nvGrpSpPr>
          <p:grpSpPr>
            <a:xfrm>
              <a:off x="1205401" y="3326094"/>
              <a:ext cx="3736132" cy="2007435"/>
              <a:chOff x="1205401" y="3326094"/>
              <a:chExt cx="3736132" cy="2007435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985C7E0B-C575-9AE1-F4C7-14566C13DB0C}"/>
                  </a:ext>
                </a:extLst>
              </p:cNvPr>
              <p:cNvGrpSpPr/>
              <p:nvPr/>
            </p:nvGrpSpPr>
            <p:grpSpPr>
              <a:xfrm>
                <a:off x="2156974" y="3326094"/>
                <a:ext cx="1872101" cy="1536616"/>
                <a:chOff x="2471399" y="3794783"/>
                <a:chExt cx="1872101" cy="1536616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CDBE2827-376A-A3B5-BB06-B303131D0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97999" y="3794783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EAC72E-C801-60A6-B470-F67A6AE6C23F}"/>
                    </a:ext>
                  </a:extLst>
                </p:cNvPr>
                <p:cNvSpPr txBox="1"/>
                <p:nvPr/>
              </p:nvSpPr>
              <p:spPr>
                <a:xfrm>
                  <a:off x="2471399" y="5054400"/>
                  <a:ext cx="18721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>
                      <a:latin typeface="+mn-ea"/>
                      <a:ea typeface="+mn-ea"/>
                    </a:rPr>
                    <a:t>&lt; </a:t>
                  </a:r>
                  <a:r>
                    <a:rPr lang="ko-KR" altLang="en-US" sz="1200" b="1" dirty="0">
                      <a:latin typeface="+mn-ea"/>
                      <a:ea typeface="+mn-ea"/>
                    </a:rPr>
                    <a:t>아파트 관리사무소 </a:t>
                  </a:r>
                  <a:r>
                    <a:rPr lang="en-US" altLang="ko-KR" sz="1200" b="1" dirty="0">
                      <a:latin typeface="+mn-ea"/>
                      <a:ea typeface="+mn-ea"/>
                    </a:rPr>
                    <a:t>&gt; 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69C64B-3EA4-B1DE-0296-DC43037482D6}"/>
                  </a:ext>
                </a:extLst>
              </p:cNvPr>
              <p:cNvSpPr txBox="1"/>
              <p:nvPr/>
            </p:nvSpPr>
            <p:spPr>
              <a:xfrm>
                <a:off x="1205401" y="4841086"/>
                <a:ext cx="373613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+mn-ea"/>
                    <a:ea typeface="+mn-ea"/>
                  </a:rPr>
                  <a:t>층간소음 갈등 사전 파악</a:t>
                </a:r>
                <a:r>
                  <a:rPr lang="en-US" altLang="ko-KR" sz="1300" dirty="0">
                    <a:latin typeface="+mn-ea"/>
                    <a:ea typeface="+mn-ea"/>
                  </a:rPr>
                  <a:t>,</a:t>
                </a:r>
              </a:p>
              <a:p>
                <a:pPr algn="ctr"/>
                <a:r>
                  <a:rPr lang="en-US" altLang="ko-KR" sz="1300" dirty="0">
                    <a:latin typeface="+mn-ea"/>
                    <a:ea typeface="+mn-ea"/>
                  </a:rPr>
                  <a:t> </a:t>
                </a:r>
                <a:r>
                  <a:rPr lang="ko-KR" altLang="en-US" sz="1300" dirty="0">
                    <a:latin typeface="+mn-ea"/>
                    <a:ea typeface="+mn-ea"/>
                  </a:rPr>
                  <a:t>중재 및 해결</a:t>
                </a: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C4D41B-3565-B8E8-43AE-50B08F0C7354}"/>
              </a:ext>
            </a:extLst>
          </p:cNvPr>
          <p:cNvGrpSpPr/>
          <p:nvPr/>
        </p:nvGrpSpPr>
        <p:grpSpPr>
          <a:xfrm>
            <a:off x="4880647" y="3324509"/>
            <a:ext cx="3736132" cy="3055502"/>
            <a:chOff x="4880647" y="3324509"/>
            <a:chExt cx="3736132" cy="3055502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7C45F90-EFB7-0797-E19A-219A920C85C9}"/>
                </a:ext>
              </a:extLst>
            </p:cNvPr>
            <p:cNvCxnSpPr/>
            <p:nvPr/>
          </p:nvCxnSpPr>
          <p:spPr>
            <a:xfrm>
              <a:off x="6722687" y="3324509"/>
              <a:ext cx="0" cy="8099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62B16C1-D973-0ADA-6B7E-8A68B76DC454}"/>
                </a:ext>
              </a:extLst>
            </p:cNvPr>
            <p:cNvGrpSpPr/>
            <p:nvPr/>
          </p:nvGrpSpPr>
          <p:grpSpPr>
            <a:xfrm>
              <a:off x="4880647" y="4402743"/>
              <a:ext cx="3736132" cy="1977268"/>
              <a:chOff x="4880647" y="4402743"/>
              <a:chExt cx="3736132" cy="197726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2B665EE-300E-3C0A-4D41-5BF0F911FED0}"/>
                  </a:ext>
                </a:extLst>
              </p:cNvPr>
              <p:cNvGrpSpPr/>
              <p:nvPr/>
            </p:nvGrpSpPr>
            <p:grpSpPr>
              <a:xfrm>
                <a:off x="5999138" y="4402743"/>
                <a:ext cx="1499151" cy="1525073"/>
                <a:chOff x="6125011" y="4871432"/>
                <a:chExt cx="1499151" cy="1525073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CBA6434A-207C-3100-A24E-27F8A155D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18560" y="4871432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D8DC478-E67C-F28F-4A7D-53038FA8B9A2}"/>
                    </a:ext>
                  </a:extLst>
                </p:cNvPr>
                <p:cNvSpPr txBox="1"/>
                <p:nvPr/>
              </p:nvSpPr>
              <p:spPr>
                <a:xfrm>
                  <a:off x="6125011" y="6119506"/>
                  <a:ext cx="14991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latin typeface="+mn-ea"/>
                      <a:ea typeface="+mn-ea"/>
                    </a:rPr>
                    <a:t>&lt; </a:t>
                  </a:r>
                  <a:r>
                    <a:rPr lang="ko-KR" altLang="en-US" sz="1200" b="1" dirty="0">
                      <a:latin typeface="+mn-ea"/>
                      <a:ea typeface="+mn-ea"/>
                    </a:rPr>
                    <a:t>공공기관 </a:t>
                  </a:r>
                  <a:r>
                    <a:rPr lang="en-US" altLang="ko-KR" sz="1200" b="1" dirty="0">
                      <a:latin typeface="+mn-ea"/>
                      <a:ea typeface="+mn-ea"/>
                    </a:rPr>
                    <a:t>&gt; 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D31E07-3601-FB39-59B7-9BE9142F8A0D}"/>
                  </a:ext>
                </a:extLst>
              </p:cNvPr>
              <p:cNvSpPr txBox="1"/>
              <p:nvPr/>
            </p:nvSpPr>
            <p:spPr>
              <a:xfrm>
                <a:off x="4880647" y="5887568"/>
                <a:ext cx="373613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+mn-ea"/>
                    <a:ea typeface="+mn-ea"/>
                  </a:rPr>
                  <a:t>원활한 데이터 수집</a:t>
                </a:r>
                <a:r>
                  <a:rPr lang="en-US" altLang="ko-KR" sz="1300" dirty="0">
                    <a:latin typeface="+mn-ea"/>
                    <a:ea typeface="+mn-ea"/>
                  </a:rPr>
                  <a:t>, </a:t>
                </a:r>
              </a:p>
              <a:p>
                <a:pPr algn="ctr"/>
                <a:r>
                  <a:rPr lang="ko-KR" altLang="en-US" sz="1300" dirty="0">
                    <a:latin typeface="+mn-ea"/>
                    <a:ea typeface="+mn-ea"/>
                  </a:rPr>
                  <a:t>분석을 통한 방안 도출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F85E5ED-1952-F8E0-1D96-22A42934A73F}"/>
              </a:ext>
            </a:extLst>
          </p:cNvPr>
          <p:cNvGrpSpPr/>
          <p:nvPr/>
        </p:nvGrpSpPr>
        <p:grpSpPr>
          <a:xfrm>
            <a:off x="8114118" y="3324509"/>
            <a:ext cx="3983011" cy="2009020"/>
            <a:chOff x="8114118" y="3324509"/>
            <a:chExt cx="3983011" cy="200902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986D936-C32B-320C-A49C-CC78CCB6E05D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18" y="3324509"/>
              <a:ext cx="1070264" cy="3035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090A419-7E5D-5BC3-EAAA-069F73AB248F}"/>
                </a:ext>
              </a:extLst>
            </p:cNvPr>
            <p:cNvGrpSpPr/>
            <p:nvPr/>
          </p:nvGrpSpPr>
          <p:grpSpPr>
            <a:xfrm>
              <a:off x="8360997" y="3325711"/>
              <a:ext cx="3736132" cy="2007818"/>
              <a:chOff x="8360997" y="3325711"/>
              <a:chExt cx="3736132" cy="2007818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BF0411BE-ECD4-341D-904B-E4C949288F51}"/>
                  </a:ext>
                </a:extLst>
              </p:cNvPr>
              <p:cNvGrpSpPr/>
              <p:nvPr/>
            </p:nvGrpSpPr>
            <p:grpSpPr>
              <a:xfrm>
                <a:off x="9475830" y="3325711"/>
                <a:ext cx="1499151" cy="1534490"/>
                <a:chOff x="9601703" y="3794400"/>
                <a:chExt cx="1499151" cy="1534490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EE243E41-071D-0C14-B40A-D2F54C079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21711" y="3794400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27D6AE9-A377-2C1F-7012-488EC15F5295}"/>
                    </a:ext>
                  </a:extLst>
                </p:cNvPr>
                <p:cNvSpPr txBox="1"/>
                <p:nvPr/>
              </p:nvSpPr>
              <p:spPr>
                <a:xfrm>
                  <a:off x="9601703" y="5051891"/>
                  <a:ext cx="14991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latin typeface="+mn-ea"/>
                      <a:ea typeface="+mn-ea"/>
                    </a:rPr>
                    <a:t>&lt; </a:t>
                  </a:r>
                  <a:r>
                    <a:rPr lang="ko-KR" altLang="en-US" sz="1200" b="1" dirty="0">
                      <a:latin typeface="+mn-ea"/>
                      <a:ea typeface="+mn-ea"/>
                    </a:rPr>
                    <a:t>지자체 </a:t>
                  </a:r>
                  <a:r>
                    <a:rPr lang="en-US" altLang="ko-KR" sz="1200" b="1" dirty="0">
                      <a:latin typeface="+mn-ea"/>
                      <a:ea typeface="+mn-ea"/>
                    </a:rPr>
                    <a:t>&gt; 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951FBA-AFE4-247A-DCDD-1800207998CA}"/>
                  </a:ext>
                </a:extLst>
              </p:cNvPr>
              <p:cNvSpPr txBox="1"/>
              <p:nvPr/>
            </p:nvSpPr>
            <p:spPr>
              <a:xfrm>
                <a:off x="8360997" y="4841086"/>
                <a:ext cx="373613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+mn-ea"/>
                    <a:ea typeface="+mn-ea"/>
                  </a:rPr>
                  <a:t>층간소음 심각 지역 파악 및</a:t>
                </a:r>
                <a:endParaRPr lang="en-US" altLang="ko-KR" sz="1300" dirty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1300" dirty="0">
                    <a:latin typeface="+mn-ea"/>
                    <a:ea typeface="+mn-ea"/>
                  </a:rPr>
                  <a:t> 정책 수립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DECC407-8CD1-5C38-7169-E5E984F822BF}"/>
              </a:ext>
            </a:extLst>
          </p:cNvPr>
          <p:cNvGrpSpPr/>
          <p:nvPr/>
        </p:nvGrpSpPr>
        <p:grpSpPr>
          <a:xfrm>
            <a:off x="8139251" y="1175607"/>
            <a:ext cx="3998930" cy="2027363"/>
            <a:chOff x="8139251" y="1175607"/>
            <a:chExt cx="3998930" cy="2027363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5919204-34C3-9164-2E49-BF08FF4CCE82}"/>
                </a:ext>
              </a:extLst>
            </p:cNvPr>
            <p:cNvCxnSpPr/>
            <p:nvPr/>
          </p:nvCxnSpPr>
          <p:spPr>
            <a:xfrm flipV="1">
              <a:off x="8139251" y="2434353"/>
              <a:ext cx="1070264" cy="253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19CA43B-B3EE-67BB-7BC7-03A6EE937C42}"/>
                </a:ext>
              </a:extLst>
            </p:cNvPr>
            <p:cNvGrpSpPr/>
            <p:nvPr/>
          </p:nvGrpSpPr>
          <p:grpSpPr>
            <a:xfrm>
              <a:off x="8402049" y="1175607"/>
              <a:ext cx="3736132" cy="2027363"/>
              <a:chOff x="8402049" y="1175607"/>
              <a:chExt cx="3736132" cy="2027363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7DCDB69-707A-AE5E-C439-FCB2C8A225F6}"/>
                  </a:ext>
                </a:extLst>
              </p:cNvPr>
              <p:cNvGrpSpPr/>
              <p:nvPr/>
            </p:nvGrpSpPr>
            <p:grpSpPr>
              <a:xfrm>
                <a:off x="9475830" y="1175607"/>
                <a:ext cx="1499151" cy="1535745"/>
                <a:chOff x="9601703" y="1644296"/>
                <a:chExt cx="1499151" cy="1535745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DA535C9C-5EEB-AB13-58A7-E6A42ACF18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21279" y="1644296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F9F3E81-CA3A-D11F-8A28-C3D906B26A00}"/>
                    </a:ext>
                  </a:extLst>
                </p:cNvPr>
                <p:cNvSpPr txBox="1"/>
                <p:nvPr/>
              </p:nvSpPr>
              <p:spPr>
                <a:xfrm>
                  <a:off x="9601703" y="2903042"/>
                  <a:ext cx="14991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latin typeface="+mn-ea"/>
                      <a:ea typeface="+mn-ea"/>
                    </a:rPr>
                    <a:t>&lt; </a:t>
                  </a:r>
                  <a:r>
                    <a:rPr lang="ko-KR" altLang="en-US" sz="1200" b="1" dirty="0">
                      <a:latin typeface="+mn-ea"/>
                      <a:ea typeface="+mn-ea"/>
                    </a:rPr>
                    <a:t>건설사 </a:t>
                  </a:r>
                  <a:r>
                    <a:rPr lang="en-US" altLang="ko-KR" sz="1200" b="1" dirty="0">
                      <a:latin typeface="+mn-ea"/>
                      <a:ea typeface="+mn-ea"/>
                    </a:rPr>
                    <a:t>&gt; 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83EDDD-2E9D-51D8-38F0-DE182F2DCA9E}"/>
                  </a:ext>
                </a:extLst>
              </p:cNvPr>
              <p:cNvSpPr txBox="1"/>
              <p:nvPr/>
            </p:nvSpPr>
            <p:spPr>
              <a:xfrm>
                <a:off x="8402049" y="2710527"/>
                <a:ext cx="373613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+mn-ea"/>
                    <a:ea typeface="+mn-ea"/>
                  </a:rPr>
                  <a:t>층간소음 위험 아파트 구조 파악 및 </a:t>
                </a:r>
                <a:endParaRPr lang="en-US" altLang="ko-KR" sz="1300" dirty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1300" dirty="0">
                    <a:latin typeface="+mn-ea"/>
                    <a:ea typeface="+mn-ea"/>
                  </a:rPr>
                  <a:t>신아파트 건설에 참고</a:t>
                </a:r>
                <a:endParaRPr lang="en-US" altLang="ko-KR" sz="1300" dirty="0">
                  <a:latin typeface="+mn-ea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385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결론 및 향후과제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 의견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580946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9" name="Google Shape;541;p10">
            <a:extLst>
              <a:ext uri="{FF2B5EF4-FFF2-40B4-BE49-F238E27FC236}">
                <a16:creationId xmlns:a16="http://schemas.microsoft.com/office/drawing/2014/main" id="{D6CD892E-1F54-4CB8-9A54-96C1507C7356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0FBCCE0D-F8AA-4F4F-8B9E-99F7C574F879}"/>
              </a:ext>
            </a:extLst>
          </p:cNvPr>
          <p:cNvSpPr/>
          <p:nvPr/>
        </p:nvSpPr>
        <p:spPr>
          <a:xfrm>
            <a:off x="1834391" y="1727343"/>
            <a:ext cx="1668153" cy="1668153"/>
          </a:xfrm>
          <a:prstGeom prst="ellipse">
            <a:avLst/>
          </a:prstGeom>
          <a:solidFill>
            <a:srgbClr val="646C79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50000"/>
              </a:lnSpc>
              <a:defRPr/>
            </a:pPr>
            <a:endParaRPr lang="ko-KR" altLang="en-US" sz="110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27BCCFD-FE0C-4AD1-8E2F-4AADC55661E3}"/>
              </a:ext>
            </a:extLst>
          </p:cNvPr>
          <p:cNvGrpSpPr/>
          <p:nvPr/>
        </p:nvGrpSpPr>
        <p:grpSpPr>
          <a:xfrm>
            <a:off x="3908218" y="1815230"/>
            <a:ext cx="7568027" cy="1492377"/>
            <a:chOff x="4172075" y="1593122"/>
            <a:chExt cx="6961279" cy="1372729"/>
          </a:xfrm>
          <a:solidFill>
            <a:srgbClr val="646C79"/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918D26D-4837-4FDF-8A8B-F254648BDD40}"/>
                </a:ext>
              </a:extLst>
            </p:cNvPr>
            <p:cNvSpPr/>
            <p:nvPr/>
          </p:nvSpPr>
          <p:spPr>
            <a:xfrm>
              <a:off x="4199155" y="1593122"/>
              <a:ext cx="6934199" cy="13727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lvl="0" algn="ctr" latinLnBrk="0">
                <a:defRPr/>
              </a:pPr>
              <a:r>
                <a:rPr lang="ko-KR" altLang="en-US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848D8C3F-113A-48B1-9046-5EB85B4FB56A}"/>
                </a:ext>
              </a:extLst>
            </p:cNvPr>
            <p:cNvSpPr/>
            <p:nvPr/>
          </p:nvSpPr>
          <p:spPr>
            <a:xfrm rot="8224229" flipH="1">
              <a:off x="4172075" y="2072535"/>
              <a:ext cx="350321" cy="48221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B55F88E6-5285-43E8-B850-A393D19CB97C}"/>
              </a:ext>
            </a:extLst>
          </p:cNvPr>
          <p:cNvSpPr/>
          <p:nvPr/>
        </p:nvSpPr>
        <p:spPr>
          <a:xfrm>
            <a:off x="9678064" y="4116999"/>
            <a:ext cx="1666800" cy="1666800"/>
          </a:xfrm>
          <a:prstGeom prst="ellipse">
            <a:avLst/>
          </a:prstGeom>
          <a:solidFill>
            <a:srgbClr val="646C79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50000"/>
              </a:lnSpc>
              <a:defRPr/>
            </a:pPr>
            <a:endParaRPr lang="ko-KR" altLang="en-US" sz="110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63DA038-8EC7-4E74-970F-3129E4E514C0}"/>
              </a:ext>
            </a:extLst>
          </p:cNvPr>
          <p:cNvGrpSpPr/>
          <p:nvPr/>
        </p:nvGrpSpPr>
        <p:grpSpPr>
          <a:xfrm>
            <a:off x="1804771" y="4116999"/>
            <a:ext cx="7567200" cy="1494000"/>
            <a:chOff x="2425980" y="3319512"/>
            <a:chExt cx="6991955" cy="1372729"/>
          </a:xfrm>
          <a:solidFill>
            <a:srgbClr val="646C79"/>
          </a:solidFill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8370E99-0DE4-424A-9EFF-005F8C0CC780}"/>
                </a:ext>
              </a:extLst>
            </p:cNvPr>
            <p:cNvSpPr/>
            <p:nvPr/>
          </p:nvSpPr>
          <p:spPr>
            <a:xfrm>
              <a:off x="2425980" y="3319512"/>
              <a:ext cx="6934199" cy="13727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lvl="0" algn="ctr" latinLnBrk="0">
                <a:defRPr/>
              </a:pP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3" name="직각 삼각형 42">
              <a:extLst>
                <a:ext uri="{FF2B5EF4-FFF2-40B4-BE49-F238E27FC236}">
                  <a16:creationId xmlns:a16="http://schemas.microsoft.com/office/drawing/2014/main" id="{87D2CA4A-EBA7-4BEF-B40D-2A1DD4192951}"/>
                </a:ext>
              </a:extLst>
            </p:cNvPr>
            <p:cNvSpPr/>
            <p:nvPr/>
          </p:nvSpPr>
          <p:spPr>
            <a:xfrm rot="20229400" flipH="1">
              <a:off x="9067614" y="3888304"/>
              <a:ext cx="350321" cy="48221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79D8B4F-6D5F-4A8F-855F-669CC29F0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573" y="4466123"/>
            <a:ext cx="989415" cy="989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0FDA5C-9AE0-4632-B40A-5442CB8BC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185" y="2057226"/>
            <a:ext cx="990000" cy="99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74143-B554-4E5B-9E3D-13FA0E1532E8}"/>
              </a:ext>
            </a:extLst>
          </p:cNvPr>
          <p:cNvSpPr txBox="1"/>
          <p:nvPr/>
        </p:nvSpPr>
        <p:spPr>
          <a:xfrm>
            <a:off x="1834391" y="3429000"/>
            <a:ext cx="166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  <a:ea typeface="+mn-ea"/>
              </a:rPr>
              <a:t>CLOUD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C5F1BB-127D-4C4E-B03C-670CB2C1398A}"/>
              </a:ext>
            </a:extLst>
          </p:cNvPr>
          <p:cNvSpPr txBox="1"/>
          <p:nvPr/>
        </p:nvSpPr>
        <p:spPr>
          <a:xfrm>
            <a:off x="9678063" y="5819592"/>
            <a:ext cx="166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  <a:ea typeface="+mn-ea"/>
              </a:rPr>
              <a:t>IOT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A7478D-57A6-4DD6-8892-1F209A6ECF67}"/>
              </a:ext>
            </a:extLst>
          </p:cNvPr>
          <p:cNvSpPr txBox="1"/>
          <p:nvPr/>
        </p:nvSpPr>
        <p:spPr>
          <a:xfrm>
            <a:off x="2144290" y="4178934"/>
            <a:ext cx="6899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ODAS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를 적용하여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우리집 소음과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다른 집에서 들어오는 층간소음의 음원을</a:t>
            </a:r>
            <a:b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분리하는 기술을 적용해 보고 싶다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b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</a:br>
            <a:b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또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녹음성능 때문에 센서의 크기가 지나치게 큰 점이 아쉽다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b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</a:br>
            <a:b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층간소음 발생 시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, FCM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을 활용한 어플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ea typeface="+mn-ea"/>
              </a:rPr>
              <a:t>푸쉬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 알림이 가도록 추가했으면 좋을 것 같다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393A74-28C4-40EA-B6C2-66C64E4CB5C8}"/>
              </a:ext>
            </a:extLst>
          </p:cNvPr>
          <p:cNvSpPr txBox="1"/>
          <p:nvPr/>
        </p:nvSpPr>
        <p:spPr>
          <a:xfrm>
            <a:off x="4295935" y="1881350"/>
            <a:ext cx="7105373" cy="135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Lambda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 함수 특유의 낮은 용량제한을 피하기 위해 컨테이너 방식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Lambda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로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S3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트리거를 통한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AI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 모델 자동화를 성공한점은 좋았으나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 컨테이너 생성으로 인한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DB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 업데이트 딜레이가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ea typeface="+mn-ea"/>
              </a:rPr>
              <a:t>발생하는게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 조금 아쉽다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b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추후 서비스가 상용화 된다면 </a:t>
            </a:r>
            <a:r>
              <a:rPr lang="en" altLang="ko-KR" b="1" dirty="0">
                <a:solidFill>
                  <a:schemeClr val="bg1"/>
                </a:solidFill>
                <a:latin typeface="+mn-ea"/>
                <a:ea typeface="+mn-ea"/>
              </a:rPr>
              <a:t>AWS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보안 그룹과 네트워크 </a:t>
            </a:r>
            <a:r>
              <a:rPr lang="en" altLang="ko-KR" b="1" dirty="0">
                <a:solidFill>
                  <a:schemeClr val="bg1"/>
                </a:solidFill>
                <a:latin typeface="+mn-ea"/>
                <a:ea typeface="+mn-ea"/>
              </a:rPr>
              <a:t>ACL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을 적용해 관리자 웹페이지는 관리사무소의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IP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 주소에서만 접속이 가능하게 수정할 예정이다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5785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결론 및 향후과제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 의견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580946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9" name="Google Shape;541;p10">
            <a:extLst>
              <a:ext uri="{FF2B5EF4-FFF2-40B4-BE49-F238E27FC236}">
                <a16:creationId xmlns:a16="http://schemas.microsoft.com/office/drawing/2014/main" id="{D6CD892E-1F54-4CB8-9A54-96C1507C7356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0FBCCE0D-F8AA-4F4F-8B9E-99F7C574F879}"/>
              </a:ext>
            </a:extLst>
          </p:cNvPr>
          <p:cNvSpPr/>
          <p:nvPr/>
        </p:nvSpPr>
        <p:spPr>
          <a:xfrm>
            <a:off x="1834391" y="1727343"/>
            <a:ext cx="1668153" cy="1668153"/>
          </a:xfrm>
          <a:prstGeom prst="ellipse">
            <a:avLst/>
          </a:prstGeom>
          <a:solidFill>
            <a:srgbClr val="646C79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50000"/>
              </a:lnSpc>
              <a:defRPr/>
            </a:pPr>
            <a:endParaRPr lang="ko-KR" altLang="en-US" sz="110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27BCCFD-FE0C-4AD1-8E2F-4AADC55661E3}"/>
              </a:ext>
            </a:extLst>
          </p:cNvPr>
          <p:cNvGrpSpPr/>
          <p:nvPr/>
        </p:nvGrpSpPr>
        <p:grpSpPr>
          <a:xfrm>
            <a:off x="3908218" y="1815230"/>
            <a:ext cx="7568027" cy="1492377"/>
            <a:chOff x="4172075" y="1593122"/>
            <a:chExt cx="6961279" cy="1372729"/>
          </a:xfrm>
          <a:solidFill>
            <a:srgbClr val="646C79"/>
          </a:solidFill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918D26D-4837-4FDF-8A8B-F254648BDD40}"/>
                </a:ext>
              </a:extLst>
            </p:cNvPr>
            <p:cNvSpPr/>
            <p:nvPr/>
          </p:nvSpPr>
          <p:spPr>
            <a:xfrm>
              <a:off x="4199155" y="1593122"/>
              <a:ext cx="6934199" cy="13727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lvl="0" algn="ctr" latinLnBrk="0">
                <a:defRPr/>
              </a:pPr>
              <a:r>
                <a:rPr lang="ko-KR" altLang="en-US" sz="14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</p:txBody>
        </p:sp>
        <p:sp>
          <p:nvSpPr>
            <p:cNvPr id="38" name="직각 삼각형 37">
              <a:extLst>
                <a:ext uri="{FF2B5EF4-FFF2-40B4-BE49-F238E27FC236}">
                  <a16:creationId xmlns:a16="http://schemas.microsoft.com/office/drawing/2014/main" id="{848D8C3F-113A-48B1-9046-5EB85B4FB56A}"/>
                </a:ext>
              </a:extLst>
            </p:cNvPr>
            <p:cNvSpPr/>
            <p:nvPr/>
          </p:nvSpPr>
          <p:spPr>
            <a:xfrm rot="8224229" flipH="1">
              <a:off x="4172075" y="2072535"/>
              <a:ext cx="350321" cy="48221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B55F88E6-5285-43E8-B850-A393D19CB97C}"/>
              </a:ext>
            </a:extLst>
          </p:cNvPr>
          <p:cNvSpPr/>
          <p:nvPr/>
        </p:nvSpPr>
        <p:spPr>
          <a:xfrm>
            <a:off x="9678064" y="4116999"/>
            <a:ext cx="1666800" cy="1666800"/>
          </a:xfrm>
          <a:prstGeom prst="ellipse">
            <a:avLst/>
          </a:prstGeom>
          <a:solidFill>
            <a:srgbClr val="646C79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lnSpc>
                <a:spcPct val="150000"/>
              </a:lnSpc>
              <a:defRPr/>
            </a:pPr>
            <a:endParaRPr lang="ko-KR" altLang="en-US" sz="110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63DA038-8EC7-4E74-970F-3129E4E514C0}"/>
              </a:ext>
            </a:extLst>
          </p:cNvPr>
          <p:cNvGrpSpPr/>
          <p:nvPr/>
        </p:nvGrpSpPr>
        <p:grpSpPr>
          <a:xfrm>
            <a:off x="1804771" y="4116999"/>
            <a:ext cx="7567200" cy="1494000"/>
            <a:chOff x="2425980" y="3319512"/>
            <a:chExt cx="6991955" cy="1372729"/>
          </a:xfrm>
          <a:solidFill>
            <a:srgbClr val="646C79"/>
          </a:solidFill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8370E99-0DE4-424A-9EFF-005F8C0CC780}"/>
                </a:ext>
              </a:extLst>
            </p:cNvPr>
            <p:cNvSpPr/>
            <p:nvPr/>
          </p:nvSpPr>
          <p:spPr>
            <a:xfrm>
              <a:off x="2425980" y="3319512"/>
              <a:ext cx="6934199" cy="13727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190500" dist="127000" dir="2700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lvl="0" algn="ctr" latinLnBrk="0">
                <a:defRPr/>
              </a:pPr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3" name="직각 삼각형 42">
              <a:extLst>
                <a:ext uri="{FF2B5EF4-FFF2-40B4-BE49-F238E27FC236}">
                  <a16:creationId xmlns:a16="http://schemas.microsoft.com/office/drawing/2014/main" id="{87D2CA4A-EBA7-4BEF-B40D-2A1DD4192951}"/>
                </a:ext>
              </a:extLst>
            </p:cNvPr>
            <p:cNvSpPr/>
            <p:nvPr/>
          </p:nvSpPr>
          <p:spPr>
            <a:xfrm rot="20229400" flipH="1">
              <a:off x="9067614" y="3888304"/>
              <a:ext cx="350321" cy="48221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0100B8C-8930-4B08-B06A-B6FE3D7C3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600" y="2059200"/>
            <a:ext cx="990000" cy="99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211BFC-1119-4140-8811-557C6FFB7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4467600"/>
            <a:ext cx="990000" cy="99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BC48B6-1DFB-4426-AFE3-3B1AD36A021F}"/>
              </a:ext>
            </a:extLst>
          </p:cNvPr>
          <p:cNvSpPr txBox="1"/>
          <p:nvPr/>
        </p:nvSpPr>
        <p:spPr>
          <a:xfrm>
            <a:off x="1834391" y="3429000"/>
            <a:ext cx="166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  <a:ea typeface="+mn-ea"/>
              </a:rPr>
              <a:t>AI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F7D8C0-ABA7-4D01-B956-B2F4726EC765}"/>
              </a:ext>
            </a:extLst>
          </p:cNvPr>
          <p:cNvSpPr txBox="1"/>
          <p:nvPr/>
        </p:nvSpPr>
        <p:spPr>
          <a:xfrm>
            <a:off x="9678063" y="5819592"/>
            <a:ext cx="166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  <a:ea typeface="+mn-ea"/>
              </a:rPr>
              <a:t>BIGDATA</a:t>
            </a:r>
            <a:endParaRPr lang="ko-KR" altLang="en-US" sz="2000" b="1" dirty="0">
              <a:latin typeface="+mn-ea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1928DD-C8F7-4F06-AC1B-E14EEB818CED}"/>
              </a:ext>
            </a:extLst>
          </p:cNvPr>
          <p:cNvSpPr txBox="1"/>
          <p:nvPr/>
        </p:nvSpPr>
        <p:spPr>
          <a:xfrm>
            <a:off x="2107334" y="4270102"/>
            <a:ext cx="7057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층간소음과 관련된 데이터가 매우 부족하여 시각화만 진행해서 아쉽다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. </a:t>
            </a: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기회가 되어 수집된 데이터를 토대로 층간소음 데이터분석을 진행한다면 좋을 것 같다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웹 프론트 시각화를 처음 진행한 탓에 미숙한점이 많아 아쉬웠지만 그래도 결과물을 완성했다는 점에서 한편으로는 뿌듯하다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452DD3-2523-4010-AB63-EA20BD3B4B28}"/>
              </a:ext>
            </a:extLst>
          </p:cNvPr>
          <p:cNvSpPr txBox="1"/>
          <p:nvPr/>
        </p:nvSpPr>
        <p:spPr>
          <a:xfrm>
            <a:off x="4270664" y="1863809"/>
            <a:ext cx="6899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이번 프로젝트를 통해 딥러닝 학습은 데이터 수집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분류 시스템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그리고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전처리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 과정과 같은 요소들에 의해 크게 성능이 좌우될 수 있음을 경험했다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.</a:t>
            </a:r>
          </a:p>
          <a:p>
            <a:endParaRPr lang="en-US" altLang="ko-KR" b="1" i="0" dirty="0">
              <a:solidFill>
                <a:schemeClr val="bg1"/>
              </a:solidFill>
              <a:effectLst/>
              <a:latin typeface="+mn-ea"/>
              <a:ea typeface="+mn-ea"/>
            </a:endParaRPr>
          </a:p>
          <a:p>
            <a:r>
              <a:rPr lang="ko-KR" altLang="en-US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층간소음 데이터를 확보하는 과정에서 어려움을 겪어 비슷하게 변형하여 사용하였지만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추후 특정 아파트의 데이터셋이 충분히 축적된다면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보다 정확하고 의미 있는 데이터를 추출하여 활용할 수 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+mn-ea"/>
                <a:ea typeface="+mn-ea"/>
              </a:rPr>
              <a:t>있을거라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 기대한다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+mn-ea"/>
                <a:ea typeface="+mn-ea"/>
              </a:rPr>
              <a:t>.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6817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166117" y="169164"/>
            <a:ext cx="11859768" cy="6519672"/>
            <a:chOff x="166116" y="169164"/>
            <a:chExt cx="11859768" cy="6519672"/>
          </a:xfrm>
        </p:grpSpPr>
        <p:sp>
          <p:nvSpPr>
            <p:cNvPr id="513" name="Google Shape;513;p10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질의 응답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5" name="Google Shape;515;p10"/>
          <p:cNvSpPr/>
          <p:nvPr/>
        </p:nvSpPr>
        <p:spPr>
          <a:xfrm>
            <a:off x="166117" y="5809466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10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517" name="Google Shape;517;p10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1" name="Google Shape;521;p10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522" name="Google Shape;522;p10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3" name="Google Shape;523;p10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4" name="Google Shape;524;p10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6" name="Google Shape;526;p10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27" name="Google Shape;527;p10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528" name="Google Shape;528;p10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0" name="Google Shape;530;p10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1" name="Google Shape;531;p10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33" name="Google Shape;533;p10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4" name="Google Shape;534;p10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535" name="Google Shape;535;p10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10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40" name="Google Shape;540;p10"/>
          <p:cNvCxnSpPr/>
          <p:nvPr/>
        </p:nvCxnSpPr>
        <p:spPr>
          <a:xfrm>
            <a:off x="1802348" y="1005840"/>
            <a:ext cx="9790212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7B63863-3922-4D57-AAB0-2BD09DFE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39" name="Google Shape;541;p10">
            <a:extLst>
              <a:ext uri="{FF2B5EF4-FFF2-40B4-BE49-F238E27FC236}">
                <a16:creationId xmlns:a16="http://schemas.microsoft.com/office/drawing/2014/main" id="{D6CD892E-1F54-4CB8-9A54-96C1507C7356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8B46FEE-4543-4B86-855B-A5C718C23FD2}"/>
              </a:ext>
            </a:extLst>
          </p:cNvPr>
          <p:cNvGrpSpPr/>
          <p:nvPr/>
        </p:nvGrpSpPr>
        <p:grpSpPr>
          <a:xfrm>
            <a:off x="4689508" y="1708905"/>
            <a:ext cx="3787291" cy="3787291"/>
            <a:chOff x="4803808" y="1738625"/>
            <a:chExt cx="3787291" cy="3787291"/>
          </a:xfrm>
        </p:grpSpPr>
        <p:sp>
          <p:nvSpPr>
            <p:cNvPr id="22" name="AutoShape 6">
              <a:extLst>
                <a:ext uri="{FF2B5EF4-FFF2-40B4-BE49-F238E27FC236}">
                  <a16:creationId xmlns:a16="http://schemas.microsoft.com/office/drawing/2014/main" id="{E8D56F80-3556-428D-8356-9BD2BA7435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333DB18-44E6-4295-9EAF-312370768EC8}"/>
                </a:ext>
              </a:extLst>
            </p:cNvPr>
            <p:cNvSpPr/>
            <p:nvPr/>
          </p:nvSpPr>
          <p:spPr>
            <a:xfrm>
              <a:off x="4935682" y="3034145"/>
              <a:ext cx="2119745" cy="2078182"/>
            </a:xfrm>
            <a:custGeom>
              <a:avLst/>
              <a:gdLst>
                <a:gd name="connsiteX0" fmla="*/ 20782 w 2119745"/>
                <a:gd name="connsiteY0" fmla="*/ 62346 h 2078182"/>
                <a:gd name="connsiteX1" fmla="*/ 0 w 2119745"/>
                <a:gd name="connsiteY1" fmla="*/ 1662546 h 2078182"/>
                <a:gd name="connsiteX2" fmla="*/ 93518 w 2119745"/>
                <a:gd name="connsiteY2" fmla="*/ 1693719 h 2078182"/>
                <a:gd name="connsiteX3" fmla="*/ 280554 w 2119745"/>
                <a:gd name="connsiteY3" fmla="*/ 1756064 h 2078182"/>
                <a:gd name="connsiteX4" fmla="*/ 353291 w 2119745"/>
                <a:gd name="connsiteY4" fmla="*/ 1735282 h 2078182"/>
                <a:gd name="connsiteX5" fmla="*/ 342900 w 2119745"/>
                <a:gd name="connsiteY5" fmla="*/ 2078182 h 2078182"/>
                <a:gd name="connsiteX6" fmla="*/ 716973 w 2119745"/>
                <a:gd name="connsiteY6" fmla="*/ 1714500 h 2078182"/>
                <a:gd name="connsiteX7" fmla="*/ 2067791 w 2119745"/>
                <a:gd name="connsiteY7" fmla="*/ 1704110 h 2078182"/>
                <a:gd name="connsiteX8" fmla="*/ 2119745 w 2119745"/>
                <a:gd name="connsiteY8" fmla="*/ 1558637 h 2078182"/>
                <a:gd name="connsiteX9" fmla="*/ 2119745 w 2119745"/>
                <a:gd name="connsiteY9" fmla="*/ 62346 h 2078182"/>
                <a:gd name="connsiteX10" fmla="*/ 1995054 w 2119745"/>
                <a:gd name="connsiteY10" fmla="*/ 0 h 2078182"/>
                <a:gd name="connsiteX11" fmla="*/ 114300 w 2119745"/>
                <a:gd name="connsiteY11" fmla="*/ 10391 h 2078182"/>
                <a:gd name="connsiteX12" fmla="*/ 20782 w 2119745"/>
                <a:gd name="connsiteY12" fmla="*/ 62346 h 207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9745" h="2078182">
                  <a:moveTo>
                    <a:pt x="20782" y="62346"/>
                  </a:moveTo>
                  <a:lnTo>
                    <a:pt x="0" y="1662546"/>
                  </a:lnTo>
                  <a:lnTo>
                    <a:pt x="93518" y="1693719"/>
                  </a:lnTo>
                  <a:lnTo>
                    <a:pt x="280554" y="1756064"/>
                  </a:lnTo>
                  <a:lnTo>
                    <a:pt x="353291" y="1735282"/>
                  </a:lnTo>
                  <a:lnTo>
                    <a:pt x="342900" y="2078182"/>
                  </a:lnTo>
                  <a:lnTo>
                    <a:pt x="716973" y="1714500"/>
                  </a:lnTo>
                  <a:lnTo>
                    <a:pt x="2067791" y="1704110"/>
                  </a:lnTo>
                  <a:lnTo>
                    <a:pt x="2119745" y="1558637"/>
                  </a:lnTo>
                  <a:lnTo>
                    <a:pt x="2119745" y="62346"/>
                  </a:lnTo>
                  <a:lnTo>
                    <a:pt x="1995054" y="0"/>
                  </a:lnTo>
                  <a:lnTo>
                    <a:pt x="114300" y="10391"/>
                  </a:lnTo>
                  <a:lnTo>
                    <a:pt x="20782" y="62346"/>
                  </a:lnTo>
                  <a:close/>
                </a:path>
              </a:pathLst>
            </a:custGeom>
            <a:solidFill>
              <a:srgbClr val="6768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A0F624D-58B9-41F7-8984-1140BE3E99E4}"/>
                </a:ext>
              </a:extLst>
            </p:cNvPr>
            <p:cNvSpPr/>
            <p:nvPr/>
          </p:nvSpPr>
          <p:spPr>
            <a:xfrm>
              <a:off x="6369627" y="2192482"/>
              <a:ext cx="2130137" cy="2098963"/>
            </a:xfrm>
            <a:custGeom>
              <a:avLst/>
              <a:gdLst>
                <a:gd name="connsiteX0" fmla="*/ 31173 w 2130137"/>
                <a:gd name="connsiteY0" fmla="*/ 51954 h 2098963"/>
                <a:gd name="connsiteX1" fmla="*/ 0 w 2130137"/>
                <a:gd name="connsiteY1" fmla="*/ 872836 h 2098963"/>
                <a:gd name="connsiteX2" fmla="*/ 623455 w 2130137"/>
                <a:gd name="connsiteY2" fmla="*/ 883227 h 2098963"/>
                <a:gd name="connsiteX3" fmla="*/ 685800 w 2130137"/>
                <a:gd name="connsiteY3" fmla="*/ 987136 h 2098963"/>
                <a:gd name="connsiteX4" fmla="*/ 685800 w 2130137"/>
                <a:gd name="connsiteY4" fmla="*/ 1745673 h 2098963"/>
                <a:gd name="connsiteX5" fmla="*/ 1423555 w 2130137"/>
                <a:gd name="connsiteY5" fmla="*/ 1745673 h 2098963"/>
                <a:gd name="connsiteX6" fmla="*/ 1776846 w 2130137"/>
                <a:gd name="connsiteY6" fmla="*/ 2098963 h 2098963"/>
                <a:gd name="connsiteX7" fmla="*/ 1756064 w 2130137"/>
                <a:gd name="connsiteY7" fmla="*/ 1724891 h 2098963"/>
                <a:gd name="connsiteX8" fmla="*/ 2067791 w 2130137"/>
                <a:gd name="connsiteY8" fmla="*/ 1724891 h 2098963"/>
                <a:gd name="connsiteX9" fmla="*/ 2119746 w 2130137"/>
                <a:gd name="connsiteY9" fmla="*/ 1620982 h 2098963"/>
                <a:gd name="connsiteX10" fmla="*/ 2130137 w 2130137"/>
                <a:gd name="connsiteY10" fmla="*/ 114300 h 2098963"/>
                <a:gd name="connsiteX11" fmla="*/ 2015837 w 2130137"/>
                <a:gd name="connsiteY11" fmla="*/ 0 h 2098963"/>
                <a:gd name="connsiteX12" fmla="*/ 31173 w 2130137"/>
                <a:gd name="connsiteY12" fmla="*/ 51954 h 209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30137" h="2098963">
                  <a:moveTo>
                    <a:pt x="31173" y="51954"/>
                  </a:moveTo>
                  <a:lnTo>
                    <a:pt x="0" y="872836"/>
                  </a:lnTo>
                  <a:lnTo>
                    <a:pt x="623455" y="883227"/>
                  </a:lnTo>
                  <a:lnTo>
                    <a:pt x="685800" y="987136"/>
                  </a:lnTo>
                  <a:lnTo>
                    <a:pt x="685800" y="1745673"/>
                  </a:lnTo>
                  <a:lnTo>
                    <a:pt x="1423555" y="1745673"/>
                  </a:lnTo>
                  <a:lnTo>
                    <a:pt x="1776846" y="2098963"/>
                  </a:lnTo>
                  <a:lnTo>
                    <a:pt x="1756064" y="1724891"/>
                  </a:lnTo>
                  <a:lnTo>
                    <a:pt x="2067791" y="1724891"/>
                  </a:lnTo>
                  <a:lnTo>
                    <a:pt x="2119746" y="1620982"/>
                  </a:lnTo>
                  <a:cubicBezTo>
                    <a:pt x="2123210" y="1118755"/>
                    <a:pt x="2126673" y="616527"/>
                    <a:pt x="2130137" y="114300"/>
                  </a:cubicBezTo>
                  <a:lnTo>
                    <a:pt x="2015837" y="0"/>
                  </a:lnTo>
                  <a:lnTo>
                    <a:pt x="31173" y="51954"/>
                  </a:lnTo>
                  <a:close/>
                </a:path>
              </a:pathLst>
            </a:custGeom>
            <a:solidFill>
              <a:srgbClr val="C83C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D3BD8D-0045-4B7A-8FDD-C093E8755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3808" y="1738625"/>
              <a:ext cx="3787291" cy="3787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807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C79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6">
            <a:extLst>
              <a:ext uri="{FF2B5EF4-FFF2-40B4-BE49-F238E27FC236}">
                <a16:creationId xmlns:a16="http://schemas.microsoft.com/office/drawing/2014/main" id="{E8D56F80-3556-428D-8356-9BD2BA7435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659F4-4FB7-493A-B65F-939547D66580}"/>
              </a:ext>
            </a:extLst>
          </p:cNvPr>
          <p:cNvSpPr txBox="1"/>
          <p:nvPr/>
        </p:nvSpPr>
        <p:spPr>
          <a:xfrm>
            <a:off x="4267200" y="2838018"/>
            <a:ext cx="3657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r>
              <a:rPr lang="en-US" altLang="ko-KR" sz="5000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ko-KR" altLang="en-US" sz="5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50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>
            <a:off x="166115" y="169200"/>
            <a:ext cx="11859768" cy="6519672"/>
            <a:chOff x="166116" y="158809"/>
            <a:chExt cx="11859768" cy="6519672"/>
          </a:xfrm>
        </p:grpSpPr>
        <p:sp>
          <p:nvSpPr>
            <p:cNvPr id="162" name="Google Shape;162;p5"/>
            <p:cNvSpPr/>
            <p:nvPr/>
          </p:nvSpPr>
          <p:spPr>
            <a:xfrm>
              <a:off x="166116" y="158809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1428716" y="158809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r>
                <a:rPr 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주제선정</a:t>
              </a:r>
              <a:endParaRPr dirty="0"/>
            </a:p>
          </p:txBody>
        </p:sp>
      </p:grpSp>
      <p:sp>
        <p:nvSpPr>
          <p:cNvPr id="164" name="Google Shape;164;p5"/>
          <p:cNvSpPr/>
          <p:nvPr/>
        </p:nvSpPr>
        <p:spPr>
          <a:xfrm>
            <a:off x="172800" y="1386000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5" name="Google Shape;165;p5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166" name="Google Shape;166;p5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70" name="Google Shape;170;p5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5" name="Google Shape;175;p5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76" name="Google Shape;176;p5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177" name="Google Shape;177;p5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82" name="Google Shape;182;p5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83" name="Google Shape;183;p5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184" name="Google Shape;184;p5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90" name="Google Shape;19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983" y="518400"/>
            <a:ext cx="579672" cy="579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5"/>
          <p:cNvCxnSpPr/>
          <p:nvPr/>
        </p:nvCxnSpPr>
        <p:spPr>
          <a:xfrm>
            <a:off x="1802348" y="1005840"/>
            <a:ext cx="97920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2" name="Google Shape;192;p5"/>
          <p:cNvGrpSpPr/>
          <p:nvPr/>
        </p:nvGrpSpPr>
        <p:grpSpPr>
          <a:xfrm>
            <a:off x="1896728" y="1346592"/>
            <a:ext cx="9603239" cy="2627602"/>
            <a:chOff x="985963" y="670836"/>
            <a:chExt cx="10406160" cy="2847294"/>
          </a:xfrm>
        </p:grpSpPr>
        <p:grpSp>
          <p:nvGrpSpPr>
            <p:cNvPr id="193" name="Google Shape;193;p5"/>
            <p:cNvGrpSpPr/>
            <p:nvPr/>
          </p:nvGrpSpPr>
          <p:grpSpPr>
            <a:xfrm>
              <a:off x="985963" y="670836"/>
              <a:ext cx="10406160" cy="2415749"/>
              <a:chOff x="985963" y="899436"/>
              <a:chExt cx="10406160" cy="2415749"/>
            </a:xfrm>
          </p:grpSpPr>
          <p:pic>
            <p:nvPicPr>
              <p:cNvPr id="194" name="Google Shape;194;p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85963" y="899436"/>
                <a:ext cx="3719314" cy="241574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5" name="Google Shape;195;p5"/>
              <p:cNvGrpSpPr/>
              <p:nvPr/>
            </p:nvGrpSpPr>
            <p:grpSpPr>
              <a:xfrm>
                <a:off x="6240557" y="899436"/>
                <a:ext cx="5151566" cy="2415749"/>
                <a:chOff x="6286277" y="2221125"/>
                <a:chExt cx="5151566" cy="2415749"/>
              </a:xfrm>
            </p:grpSpPr>
            <p:pic>
              <p:nvPicPr>
                <p:cNvPr id="196" name="Google Shape;196;p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6286277" y="2221125"/>
                  <a:ext cx="5151566" cy="24157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7" name="Google Shape;197;p5"/>
                <p:cNvSpPr/>
                <p:nvPr/>
              </p:nvSpPr>
              <p:spPr>
                <a:xfrm>
                  <a:off x="10012680" y="2354580"/>
                  <a:ext cx="1281591" cy="194310"/>
                </a:xfrm>
                <a:prstGeom prst="rect">
                  <a:avLst/>
                </a:prstGeom>
                <a:solidFill>
                  <a:srgbClr val="FFFF00">
                    <a:alpha val="2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8" name="Google Shape;198;p5"/>
                <p:cNvSpPr/>
                <p:nvPr/>
              </p:nvSpPr>
              <p:spPr>
                <a:xfrm>
                  <a:off x="6370320" y="2579474"/>
                  <a:ext cx="2579370" cy="198015"/>
                </a:xfrm>
                <a:prstGeom prst="rect">
                  <a:avLst/>
                </a:prstGeom>
                <a:solidFill>
                  <a:srgbClr val="FFFF00">
                    <a:alpha val="2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9" name="Google Shape;199;p5"/>
                <p:cNvSpPr/>
                <p:nvPr/>
              </p:nvSpPr>
              <p:spPr>
                <a:xfrm>
                  <a:off x="9730740" y="3428999"/>
                  <a:ext cx="1563531" cy="194310"/>
                </a:xfrm>
                <a:prstGeom prst="rect">
                  <a:avLst/>
                </a:prstGeom>
                <a:solidFill>
                  <a:srgbClr val="FFFF00">
                    <a:alpha val="2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0" name="Google Shape;200;p5"/>
                <p:cNvSpPr/>
                <p:nvPr/>
              </p:nvSpPr>
              <p:spPr>
                <a:xfrm>
                  <a:off x="6345081" y="3623309"/>
                  <a:ext cx="4949190" cy="194310"/>
                </a:xfrm>
                <a:prstGeom prst="rect">
                  <a:avLst/>
                </a:prstGeom>
                <a:solidFill>
                  <a:srgbClr val="FFFF00">
                    <a:alpha val="2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01" name="Google Shape;201;p5"/>
                <p:cNvSpPr/>
                <p:nvPr/>
              </p:nvSpPr>
              <p:spPr>
                <a:xfrm>
                  <a:off x="6370320" y="3817619"/>
                  <a:ext cx="3790950" cy="194310"/>
                </a:xfrm>
                <a:prstGeom prst="rect">
                  <a:avLst/>
                </a:prstGeom>
                <a:solidFill>
                  <a:srgbClr val="FFFF00">
                    <a:alpha val="2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02" name="Google Shape;202;p5"/>
              <p:cNvSpPr/>
              <p:nvPr/>
            </p:nvSpPr>
            <p:spPr>
              <a:xfrm>
                <a:off x="4034790" y="1097280"/>
                <a:ext cx="2228850" cy="640080"/>
              </a:xfrm>
              <a:custGeom>
                <a:avLst/>
                <a:gdLst/>
                <a:ahLst/>
                <a:cxnLst/>
                <a:rect l="l" t="t" r="r" b="b"/>
                <a:pathLst>
                  <a:path w="2228850" h="640080" extrusionOk="0">
                    <a:moveTo>
                      <a:pt x="0" y="0"/>
                    </a:moveTo>
                    <a:lnTo>
                      <a:pt x="1165860" y="0"/>
                    </a:lnTo>
                    <a:lnTo>
                      <a:pt x="2228850" y="640080"/>
                    </a:ln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3" name="Google Shape;203;p5">
              <a:hlinkClick r:id="rId6"/>
            </p:cNvPr>
            <p:cNvSpPr txBox="1"/>
            <p:nvPr/>
          </p:nvSpPr>
          <p:spPr>
            <a:xfrm>
              <a:off x="985963" y="3234690"/>
              <a:ext cx="5829299" cy="283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u="sng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디트News24, ”인구 늘어나는 세종시, 층간소음 신고 증가세 </a:t>
              </a:r>
              <a:r>
                <a:rPr lang="ko-KR" sz="1100" u="sng" dirty="0" err="1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뚜렷</a:t>
              </a:r>
              <a:r>
                <a:rPr lang="ko-KR" sz="1100" u="sng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“, 한지혜 기자</a:t>
              </a:r>
              <a:endParaRPr u="sng" dirty="0">
                <a:solidFill>
                  <a:srgbClr val="646C79"/>
                </a:solidFill>
              </a:endParaRPr>
            </a:p>
          </p:txBody>
        </p:sp>
      </p:grpSp>
      <p:sp>
        <p:nvSpPr>
          <p:cNvPr id="204" name="Google Shape;204;p5"/>
          <p:cNvSpPr txBox="1"/>
          <p:nvPr/>
        </p:nvSpPr>
        <p:spPr>
          <a:xfrm>
            <a:off x="6736034" y="4218079"/>
            <a:ext cx="47737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세종시의 층간소음 신고가 증가한다는 기사를 토대로</a:t>
            </a:r>
            <a:b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원인 분석 진행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5" name="Google Shape;205;p5"/>
          <p:cNvGrpSpPr/>
          <p:nvPr/>
        </p:nvGrpSpPr>
        <p:grpSpPr>
          <a:xfrm>
            <a:off x="1594004" y="4048842"/>
            <a:ext cx="2825312" cy="2451720"/>
            <a:chOff x="230279" y="3590785"/>
            <a:chExt cx="3399862" cy="2950299"/>
          </a:xfrm>
        </p:grpSpPr>
        <p:pic>
          <p:nvPicPr>
            <p:cNvPr id="206" name="Google Shape;206;p5"/>
            <p:cNvPicPr preferRelativeResize="0"/>
            <p:nvPr/>
          </p:nvPicPr>
          <p:blipFill rotWithShape="1">
            <a:blip r:embed="rId7">
              <a:alphaModFix/>
            </a:blip>
            <a:srcRect l="18687" r="19694"/>
            <a:stretch/>
          </p:blipFill>
          <p:spPr>
            <a:xfrm>
              <a:off x="827154" y="3590785"/>
              <a:ext cx="2160891" cy="2415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5"/>
            <p:cNvSpPr txBox="1"/>
            <p:nvPr/>
          </p:nvSpPr>
          <p:spPr>
            <a:xfrm>
              <a:off x="230279" y="6022621"/>
              <a:ext cx="3354640" cy="518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&lt; 총 인구수 연평균증가율 &gt; </a:t>
              </a:r>
              <a:endParaRPr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출처: 통계청</a:t>
              </a:r>
              <a:endParaRPr dirty="0"/>
            </a:p>
          </p:txBody>
        </p:sp>
        <p:sp>
          <p:nvSpPr>
            <p:cNvPr id="208" name="Google Shape;208;p5"/>
            <p:cNvSpPr txBox="1"/>
            <p:nvPr/>
          </p:nvSpPr>
          <p:spPr>
            <a:xfrm>
              <a:off x="2212818" y="4066061"/>
              <a:ext cx="1417323" cy="314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 u="sng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세종: 5.12%</a:t>
              </a:r>
              <a:endParaRPr sz="1100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742461" y="4200832"/>
              <a:ext cx="676275" cy="219075"/>
            </a:xfrm>
            <a:custGeom>
              <a:avLst/>
              <a:gdLst/>
              <a:ahLst/>
              <a:cxnLst/>
              <a:rect l="l" t="t" r="r" b="b"/>
              <a:pathLst>
                <a:path w="676275" h="219075" extrusionOk="0">
                  <a:moveTo>
                    <a:pt x="0" y="219075"/>
                  </a:moveTo>
                  <a:lnTo>
                    <a:pt x="219075" y="0"/>
                  </a:lnTo>
                  <a:lnTo>
                    <a:pt x="676275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0" name="Google Shape;210;p5"/>
          <p:cNvGrpSpPr/>
          <p:nvPr/>
        </p:nvGrpSpPr>
        <p:grpSpPr>
          <a:xfrm>
            <a:off x="3752193" y="4062937"/>
            <a:ext cx="2786400" cy="2446641"/>
            <a:chOff x="3045336" y="3644405"/>
            <a:chExt cx="3279264" cy="2897767"/>
          </a:xfrm>
        </p:grpSpPr>
        <p:grpSp>
          <p:nvGrpSpPr>
            <p:cNvPr id="211" name="Google Shape;211;p5"/>
            <p:cNvGrpSpPr/>
            <p:nvPr/>
          </p:nvGrpSpPr>
          <p:grpSpPr>
            <a:xfrm>
              <a:off x="3045336" y="3644405"/>
              <a:ext cx="3130539" cy="2897767"/>
              <a:chOff x="3183999" y="3566007"/>
              <a:chExt cx="3130539" cy="2897767"/>
            </a:xfrm>
          </p:grpSpPr>
          <p:pic>
            <p:nvPicPr>
              <p:cNvPr id="212" name="Google Shape;212;p5"/>
              <p:cNvPicPr preferRelativeResize="0"/>
              <p:nvPr/>
            </p:nvPicPr>
            <p:blipFill rotWithShape="1">
              <a:blip r:embed="rId8">
                <a:alphaModFix/>
              </a:blip>
              <a:srcRect l="19611" r="20135"/>
              <a:stretch/>
            </p:blipFill>
            <p:spPr>
              <a:xfrm>
                <a:off x="3743052" y="3566007"/>
                <a:ext cx="2112848" cy="2415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" name="Google Shape;213;p5"/>
              <p:cNvSpPr txBox="1"/>
              <p:nvPr/>
            </p:nvSpPr>
            <p:spPr>
              <a:xfrm>
                <a:off x="3183999" y="5953485"/>
                <a:ext cx="3130539" cy="5102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&lt; 층간소음 민원 연평균증가율 &gt;</a:t>
                </a:r>
                <a:endParaRPr dirty="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1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출처: 한국환경공단</a:t>
                </a:r>
                <a:endParaRPr dirty="0"/>
              </a:p>
            </p:txBody>
          </p:sp>
        </p:grpSp>
        <p:sp>
          <p:nvSpPr>
            <p:cNvPr id="214" name="Google Shape;214;p5"/>
            <p:cNvSpPr txBox="1"/>
            <p:nvPr/>
          </p:nvSpPr>
          <p:spPr>
            <a:xfrm>
              <a:off x="4907280" y="4110631"/>
              <a:ext cx="1417320" cy="3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b="1" u="sng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세종: 21%</a:t>
              </a:r>
              <a:endParaRPr sz="1100" b="1" u="sng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4482142" y="4230328"/>
              <a:ext cx="676275" cy="219075"/>
            </a:xfrm>
            <a:custGeom>
              <a:avLst/>
              <a:gdLst/>
              <a:ahLst/>
              <a:cxnLst/>
              <a:rect l="l" t="t" r="r" b="b"/>
              <a:pathLst>
                <a:path w="676275" h="219075" extrusionOk="0">
                  <a:moveTo>
                    <a:pt x="0" y="219075"/>
                  </a:moveTo>
                  <a:lnTo>
                    <a:pt x="219075" y="0"/>
                  </a:lnTo>
                  <a:lnTo>
                    <a:pt x="676275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63" name="Google Shape;541;p10">
            <a:extLst>
              <a:ext uri="{FF2B5EF4-FFF2-40B4-BE49-F238E27FC236}">
                <a16:creationId xmlns:a16="http://schemas.microsoft.com/office/drawing/2014/main" id="{09F02507-4EBA-4C93-9101-C45FDF05C0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935936"/>
              </p:ext>
            </p:extLst>
          </p:nvPr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CF2BE60-0D83-394E-F8B3-B8602D0E6357}"/>
              </a:ext>
            </a:extLst>
          </p:cNvPr>
          <p:cNvSpPr txBox="1"/>
          <p:nvPr/>
        </p:nvSpPr>
        <p:spPr>
          <a:xfrm>
            <a:off x="6727299" y="4936169"/>
            <a:ext cx="5062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2018~2022 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세종시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총 인구수 연평균증가율은 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5.12%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b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전국에서 가장 높음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936D7-AEC9-8F01-C6DF-A12766C48348}"/>
              </a:ext>
            </a:extLst>
          </p:cNvPr>
          <p:cNvSpPr txBox="1"/>
          <p:nvPr/>
        </p:nvSpPr>
        <p:spPr>
          <a:xfrm>
            <a:off x="6727299" y="5658638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세종시 신규 아파트 입주가 지속됨에 따라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층간소음 민원 연평균증가율은 약 </a:t>
            </a:r>
            <a:r>
              <a:rPr lang="en-US" altLang="ko-KR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21%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기록함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6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221" name="Google Shape;221;p6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r>
                <a:rPr 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주제선정</a:t>
              </a:r>
              <a:endParaRPr dirty="0"/>
            </a:p>
          </p:txBody>
        </p:sp>
      </p:grpSp>
      <p:sp>
        <p:nvSpPr>
          <p:cNvPr id="223" name="Google Shape;223;p6"/>
          <p:cNvSpPr/>
          <p:nvPr/>
        </p:nvSpPr>
        <p:spPr>
          <a:xfrm>
            <a:off x="172800" y="1386000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4" name="Google Shape;224;p6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25" name="Google Shape;225;p6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29" name="Google Shape;229;p6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230" name="Google Shape;230;p6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34" name="Google Shape;234;p6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5" name="Google Shape;235;p6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236" name="Google Shape;236;p6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42" name="Google Shape;242;p6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249" name="Google Shape;24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983" y="518400"/>
            <a:ext cx="579672" cy="579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6"/>
          <p:cNvCxnSpPr/>
          <p:nvPr/>
        </p:nvCxnSpPr>
        <p:spPr>
          <a:xfrm>
            <a:off x="1802348" y="1005840"/>
            <a:ext cx="97920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1" name="Google Shape;25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1987" y="1319235"/>
            <a:ext cx="2929099" cy="254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7720" y="1259541"/>
            <a:ext cx="3246620" cy="25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90112" y="1259541"/>
            <a:ext cx="3258686" cy="25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6"/>
          <p:cNvSpPr txBox="1"/>
          <p:nvPr/>
        </p:nvSpPr>
        <p:spPr>
          <a:xfrm>
            <a:off x="1841988" y="3862532"/>
            <a:ext cx="97068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  </a:t>
            </a:r>
            <a:r>
              <a:rPr 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접수된 층간소음 민원의 71%가 아이들 뛰거나 걷는 소리로 가장 많음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" name="Google Shape;541;p10">
            <a:extLst>
              <a:ext uri="{FF2B5EF4-FFF2-40B4-BE49-F238E27FC236}">
                <a16:creationId xmlns:a16="http://schemas.microsoft.com/office/drawing/2014/main" id="{4870369E-8EAF-42AC-BC97-57622D96D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935936"/>
              </p:ext>
            </p:extLst>
          </p:nvPr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80284BB-5E7A-C781-F9DD-682E776F201D}"/>
              </a:ext>
            </a:extLst>
          </p:cNvPr>
          <p:cNvSpPr txBox="1"/>
          <p:nvPr/>
        </p:nvSpPr>
        <p:spPr>
          <a:xfrm>
            <a:off x="1841987" y="4343580"/>
            <a:ext cx="7411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수도권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경기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인천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비교했을 때 세종시는 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유일하게 신혼부부수가 증가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지역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CCA61-7A78-634D-C6B4-B8B3328D1351}"/>
              </a:ext>
            </a:extLst>
          </p:cNvPr>
          <p:cNvSpPr txBox="1"/>
          <p:nvPr/>
        </p:nvSpPr>
        <p:spPr>
          <a:xfrm>
            <a:off x="1841987" y="4838008"/>
            <a:ext cx="5556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세종시의 아동기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(5~14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인구 또한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년간 꾸준히 증가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C1615-E19D-38FB-B9C4-E3F662269633}"/>
              </a:ext>
            </a:extLst>
          </p:cNvPr>
          <p:cNvSpPr txBox="1"/>
          <p:nvPr/>
        </p:nvSpPr>
        <p:spPr>
          <a:xfrm>
            <a:off x="1841987" y="5301649"/>
            <a:ext cx="8608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13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 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층간소음의 연평균증가율이 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21%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전국에서 세종시가 가장 높은 점과 신혼부부 유입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b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아동기인구가 점점 증가한다는 점을 반영하여 앞으로 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층간소음의 빈도수가 더 증가할 것으로 예상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됨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882B0-8DF9-4F58-D2C3-36AA4495C417}"/>
              </a:ext>
            </a:extLst>
          </p:cNvPr>
          <p:cNvSpPr txBox="1"/>
          <p:nvPr/>
        </p:nvSpPr>
        <p:spPr>
          <a:xfrm>
            <a:off x="1841987" y="5980733"/>
            <a:ext cx="9079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 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해당 프로젝트는 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IoT, AI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융복합 기술로 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층간소음 감지 및 관리 시스템과 공유 커뮤니티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구축하여</a:t>
            </a:r>
            <a:b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세종시 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</a:t>
            </a:r>
            <a:r>
              <a:rPr lang="ko-KR" altLang="en-US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주민들간의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갈등을 사전에 예방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하고자 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/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4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260" name="Google Shape;260;p4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</a:t>
              </a:r>
              <a:r>
                <a:rPr 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구조도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2" name="Google Shape;262;p4"/>
          <p:cNvSpPr/>
          <p:nvPr/>
        </p:nvSpPr>
        <p:spPr>
          <a:xfrm>
            <a:off x="172800" y="1386000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3" name="Google Shape;263;p4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64" name="Google Shape;264;p4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8" name="Google Shape;268;p4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3" name="Google Shape;273;p4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4" name="Google Shape;274;p4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275" name="Google Shape;275;p4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9" name="Google Shape;279;p4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80" name="Google Shape;280;p4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81" name="Google Shape;281;p4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282" name="Google Shape;282;p4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289" name="Google Shape;289;p4"/>
          <p:cNvCxnSpPr/>
          <p:nvPr/>
        </p:nvCxnSpPr>
        <p:spPr>
          <a:xfrm>
            <a:off x="1802348" y="1005840"/>
            <a:ext cx="97920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0E18FBF-C335-4CFA-911B-34FFE32602CF}"/>
              </a:ext>
            </a:extLst>
          </p:cNvPr>
          <p:cNvGrpSpPr/>
          <p:nvPr/>
        </p:nvGrpSpPr>
        <p:grpSpPr>
          <a:xfrm>
            <a:off x="1848311" y="1131596"/>
            <a:ext cx="9746037" cy="5339450"/>
            <a:chOff x="1848311" y="1131596"/>
            <a:chExt cx="9746037" cy="533945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8609836-770D-4B13-9119-9469B7006F46}"/>
                </a:ext>
              </a:extLst>
            </p:cNvPr>
            <p:cNvSpPr/>
            <p:nvPr/>
          </p:nvSpPr>
          <p:spPr>
            <a:xfrm>
              <a:off x="3038015" y="1131596"/>
              <a:ext cx="8556333" cy="1695535"/>
            </a:xfrm>
            <a:prstGeom prst="roundRect">
              <a:avLst/>
            </a:prstGeom>
            <a:noFill/>
            <a:ln>
              <a:solidFill>
                <a:srgbClr val="646C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882078F-9AB7-4F37-AC92-58878146CC4D}"/>
                </a:ext>
              </a:extLst>
            </p:cNvPr>
            <p:cNvSpPr/>
            <p:nvPr/>
          </p:nvSpPr>
          <p:spPr>
            <a:xfrm>
              <a:off x="3038015" y="2949847"/>
              <a:ext cx="8556333" cy="1695535"/>
            </a:xfrm>
            <a:prstGeom prst="roundRect">
              <a:avLst/>
            </a:prstGeom>
            <a:noFill/>
            <a:ln>
              <a:solidFill>
                <a:srgbClr val="646C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3D72BBC-DB60-4606-A841-EA8B0B795698}"/>
                </a:ext>
              </a:extLst>
            </p:cNvPr>
            <p:cNvSpPr/>
            <p:nvPr/>
          </p:nvSpPr>
          <p:spPr>
            <a:xfrm>
              <a:off x="3038015" y="4775511"/>
              <a:ext cx="8556333" cy="1695535"/>
            </a:xfrm>
            <a:prstGeom prst="roundRect">
              <a:avLst/>
            </a:prstGeom>
            <a:noFill/>
            <a:ln>
              <a:solidFill>
                <a:srgbClr val="646C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A141F57-2B2D-4364-9AA7-14F6F5446103}"/>
                </a:ext>
              </a:extLst>
            </p:cNvPr>
            <p:cNvGrpSpPr/>
            <p:nvPr/>
          </p:nvGrpSpPr>
          <p:grpSpPr>
            <a:xfrm>
              <a:off x="1848311" y="1220837"/>
              <a:ext cx="1023938" cy="5238835"/>
              <a:chOff x="2270610" y="1220837"/>
              <a:chExt cx="1023938" cy="5238835"/>
            </a:xfrm>
          </p:grpSpPr>
          <p:sp>
            <p:nvSpPr>
              <p:cNvPr id="95" name="화살표: 갈매기형 수장 94">
                <a:extLst>
                  <a:ext uri="{FF2B5EF4-FFF2-40B4-BE49-F238E27FC236}">
                    <a16:creationId xmlns:a16="http://schemas.microsoft.com/office/drawing/2014/main" id="{6B963AE3-1DD7-44C7-A87D-DD623F972B93}"/>
                  </a:ext>
                </a:extLst>
              </p:cNvPr>
              <p:cNvSpPr/>
              <p:nvPr/>
            </p:nvSpPr>
            <p:spPr>
              <a:xfrm rot="5400000">
                <a:off x="1794203" y="1697244"/>
                <a:ext cx="1976752" cy="1023937"/>
              </a:xfrm>
              <a:prstGeom prst="chevron">
                <a:avLst/>
              </a:prstGeom>
              <a:solidFill>
                <a:srgbClr val="646C79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C50DBD1-851C-478A-BA25-D4DA919694AC}"/>
                  </a:ext>
                </a:extLst>
              </p:cNvPr>
              <p:cNvSpPr txBox="1"/>
              <p:nvPr/>
            </p:nvSpPr>
            <p:spPr>
              <a:xfrm>
                <a:off x="2270611" y="2034599"/>
                <a:ext cx="1023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System</a:t>
                </a:r>
                <a:endParaRPr lang="ko-KR" altLang="en-US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1" name="화살표: 갈매기형 수장 100">
                <a:extLst>
                  <a:ext uri="{FF2B5EF4-FFF2-40B4-BE49-F238E27FC236}">
                    <a16:creationId xmlns:a16="http://schemas.microsoft.com/office/drawing/2014/main" id="{9B6816A0-1366-40D9-8E44-B03420453E97}"/>
                  </a:ext>
                </a:extLst>
              </p:cNvPr>
              <p:cNvSpPr/>
              <p:nvPr/>
            </p:nvSpPr>
            <p:spPr>
              <a:xfrm rot="5400000">
                <a:off x="1794203" y="3325555"/>
                <a:ext cx="1976752" cy="1023937"/>
              </a:xfrm>
              <a:prstGeom prst="chevron">
                <a:avLst/>
              </a:prstGeom>
              <a:solidFill>
                <a:srgbClr val="646C79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4AEB7FE-6023-44DF-951C-B2A5A2DB5FBF}"/>
                  </a:ext>
                </a:extLst>
              </p:cNvPr>
              <p:cNvSpPr txBox="1"/>
              <p:nvPr/>
            </p:nvSpPr>
            <p:spPr>
              <a:xfrm>
                <a:off x="2270611" y="3662910"/>
                <a:ext cx="1023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Service</a:t>
                </a:r>
                <a:endParaRPr lang="ko-KR" altLang="en-US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3" name="화살표: 갈매기형 수장 102">
                <a:extLst>
                  <a:ext uri="{FF2B5EF4-FFF2-40B4-BE49-F238E27FC236}">
                    <a16:creationId xmlns:a16="http://schemas.microsoft.com/office/drawing/2014/main" id="{4CA3C736-A3FE-41DA-B9B4-47447CC21A12}"/>
                  </a:ext>
                </a:extLst>
              </p:cNvPr>
              <p:cNvSpPr/>
              <p:nvPr/>
            </p:nvSpPr>
            <p:spPr>
              <a:xfrm rot="5400000">
                <a:off x="1794203" y="4959327"/>
                <a:ext cx="1976752" cy="1023937"/>
              </a:xfrm>
              <a:prstGeom prst="chevron">
                <a:avLst/>
              </a:prstGeom>
              <a:solidFill>
                <a:srgbClr val="646C79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CC940EC-A813-4C80-AE24-3E45761E27BD}"/>
                  </a:ext>
                </a:extLst>
              </p:cNvPr>
              <p:cNvSpPr txBox="1"/>
              <p:nvPr/>
            </p:nvSpPr>
            <p:spPr>
              <a:xfrm>
                <a:off x="2270611" y="5296682"/>
                <a:ext cx="1023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User</a:t>
                </a:r>
                <a:endParaRPr lang="ko-KR" altLang="en-US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058A8D6-0F38-4771-8D13-93F6831DB82D}"/>
                </a:ext>
              </a:extLst>
            </p:cNvPr>
            <p:cNvSpPr/>
            <p:nvPr/>
          </p:nvSpPr>
          <p:spPr>
            <a:xfrm>
              <a:off x="3291846" y="1676392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1D4BC21-422F-4B3C-AABE-B080523F7531}"/>
                </a:ext>
              </a:extLst>
            </p:cNvPr>
            <p:cNvSpPr/>
            <p:nvPr/>
          </p:nvSpPr>
          <p:spPr>
            <a:xfrm>
              <a:off x="4958133" y="1676392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2B93B2B-3BE7-4182-9C3D-BBE35D510687}"/>
                </a:ext>
              </a:extLst>
            </p:cNvPr>
            <p:cNvSpPr/>
            <p:nvPr/>
          </p:nvSpPr>
          <p:spPr>
            <a:xfrm>
              <a:off x="6624420" y="1676392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215BA158-2173-47E7-B06D-62D1ECA6ED74}"/>
                </a:ext>
              </a:extLst>
            </p:cNvPr>
            <p:cNvSpPr/>
            <p:nvPr/>
          </p:nvSpPr>
          <p:spPr>
            <a:xfrm>
              <a:off x="8290707" y="1676392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F8F495F3-F26A-40BA-96F3-92E89C8C21D6}"/>
                </a:ext>
              </a:extLst>
            </p:cNvPr>
            <p:cNvSpPr/>
            <p:nvPr/>
          </p:nvSpPr>
          <p:spPr>
            <a:xfrm>
              <a:off x="9949571" y="1676392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3255BA5-E99C-403B-A435-246219D5D95A}"/>
                </a:ext>
              </a:extLst>
            </p:cNvPr>
            <p:cNvSpPr/>
            <p:nvPr/>
          </p:nvSpPr>
          <p:spPr>
            <a:xfrm>
              <a:off x="3298929" y="3441150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6FF12FC-63AD-45AA-A7BD-B8677CFA9D5C}"/>
                </a:ext>
              </a:extLst>
            </p:cNvPr>
            <p:cNvSpPr/>
            <p:nvPr/>
          </p:nvSpPr>
          <p:spPr>
            <a:xfrm>
              <a:off x="7587070" y="3465109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4A239597-7224-4000-AD00-2187E899ADE5}"/>
                </a:ext>
              </a:extLst>
            </p:cNvPr>
            <p:cNvSpPr/>
            <p:nvPr/>
          </p:nvSpPr>
          <p:spPr>
            <a:xfrm>
              <a:off x="3302785" y="5320791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741CA8C-2F39-4772-84DF-86A7D000F18D}"/>
                </a:ext>
              </a:extLst>
            </p:cNvPr>
            <p:cNvSpPr/>
            <p:nvPr/>
          </p:nvSpPr>
          <p:spPr>
            <a:xfrm>
              <a:off x="4969072" y="5320791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8DD0A42-E843-48CA-AD5D-8B7623CC665A}"/>
                </a:ext>
              </a:extLst>
            </p:cNvPr>
            <p:cNvSpPr/>
            <p:nvPr/>
          </p:nvSpPr>
          <p:spPr>
            <a:xfrm>
              <a:off x="6635359" y="5320791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88F5F71-631E-422F-8E27-C7430E8E2D94}"/>
                </a:ext>
              </a:extLst>
            </p:cNvPr>
            <p:cNvSpPr/>
            <p:nvPr/>
          </p:nvSpPr>
          <p:spPr>
            <a:xfrm>
              <a:off x="8301646" y="5320791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A587BC0-9478-4E49-A418-880BBAAFE02F}"/>
                </a:ext>
              </a:extLst>
            </p:cNvPr>
            <p:cNvSpPr/>
            <p:nvPr/>
          </p:nvSpPr>
          <p:spPr>
            <a:xfrm>
              <a:off x="9949571" y="5320791"/>
              <a:ext cx="1424850" cy="648717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8E32D46-90A7-4396-B191-ED5A0D9CF8D1}"/>
                </a:ext>
              </a:extLst>
            </p:cNvPr>
            <p:cNvSpPr/>
            <p:nvPr/>
          </p:nvSpPr>
          <p:spPr>
            <a:xfrm>
              <a:off x="5644292" y="3006904"/>
              <a:ext cx="1325180" cy="479773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04FBC179-F3A7-4A3B-8D5E-B8AA4751A50B}"/>
                </a:ext>
              </a:extLst>
            </p:cNvPr>
            <p:cNvSpPr/>
            <p:nvPr/>
          </p:nvSpPr>
          <p:spPr>
            <a:xfrm>
              <a:off x="5644292" y="3552184"/>
              <a:ext cx="1325180" cy="479773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9DA920A-7BFC-4FAB-A074-851A7EFECE8C}"/>
                </a:ext>
              </a:extLst>
            </p:cNvPr>
            <p:cNvSpPr/>
            <p:nvPr/>
          </p:nvSpPr>
          <p:spPr>
            <a:xfrm>
              <a:off x="5644292" y="4106478"/>
              <a:ext cx="1325180" cy="479773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4090AB6-E99F-4B33-8A93-EB3DCD7B60BC}"/>
                </a:ext>
              </a:extLst>
            </p:cNvPr>
            <p:cNvSpPr/>
            <p:nvPr/>
          </p:nvSpPr>
          <p:spPr>
            <a:xfrm>
              <a:off x="9926718" y="3006904"/>
              <a:ext cx="1325180" cy="479773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1FB30A7-63A5-41CA-B6F8-68F535FE8691}"/>
                </a:ext>
              </a:extLst>
            </p:cNvPr>
            <p:cNvSpPr/>
            <p:nvPr/>
          </p:nvSpPr>
          <p:spPr>
            <a:xfrm>
              <a:off x="9926718" y="3552184"/>
              <a:ext cx="1325180" cy="479773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BED00507-79ED-4007-B657-04A2FFF13C20}"/>
                </a:ext>
              </a:extLst>
            </p:cNvPr>
            <p:cNvSpPr/>
            <p:nvPr/>
          </p:nvSpPr>
          <p:spPr>
            <a:xfrm>
              <a:off x="9926718" y="4106478"/>
              <a:ext cx="1325180" cy="479773"/>
            </a:xfrm>
            <a:prstGeom prst="roundRect">
              <a:avLst/>
            </a:prstGeom>
            <a:solidFill>
              <a:srgbClr val="646C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BFFFEA-0116-49F9-8BB1-0A1FB6070CF3}"/>
                </a:ext>
              </a:extLst>
            </p:cNvPr>
            <p:cNvSpPr txBox="1"/>
            <p:nvPr/>
          </p:nvSpPr>
          <p:spPr>
            <a:xfrm>
              <a:off x="3291846" y="1738454"/>
              <a:ext cx="14424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소음 측정 센서</a:t>
              </a:r>
              <a:endParaRPr lang="en-US" altLang="ko-KR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층간소음 측정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)</a:t>
              </a:r>
            </a:p>
            <a:p>
              <a:pPr algn="ctr"/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919FA8-481D-4851-BF08-E5DD7D7EC8B9}"/>
                </a:ext>
              </a:extLst>
            </p:cNvPr>
            <p:cNvSpPr txBox="1"/>
            <p:nvPr/>
          </p:nvSpPr>
          <p:spPr>
            <a:xfrm>
              <a:off x="4977053" y="1738454"/>
              <a:ext cx="14248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오디오파일</a:t>
              </a:r>
              <a:endParaRPr lang="en-US" altLang="ko-KR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(Database)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F06D5F-B5D6-4F22-A44A-E0115A21B5D5}"/>
                </a:ext>
              </a:extLst>
            </p:cNvPr>
            <p:cNvSpPr txBox="1"/>
            <p:nvPr/>
          </p:nvSpPr>
          <p:spPr>
            <a:xfrm>
              <a:off x="6629404" y="1738454"/>
              <a:ext cx="14248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AI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소음종류 판별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)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7E0CD69-ECDF-49A1-A982-182D274B1BF4}"/>
                </a:ext>
              </a:extLst>
            </p:cNvPr>
            <p:cNvSpPr txBox="1"/>
            <p:nvPr/>
          </p:nvSpPr>
          <p:spPr>
            <a:xfrm>
              <a:off x="8309626" y="1738454"/>
              <a:ext cx="14248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Database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분석용 데이터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)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D0D89F7-AA16-46A3-8440-8096ECC9625C}"/>
                </a:ext>
              </a:extLst>
            </p:cNvPr>
            <p:cNvSpPr txBox="1"/>
            <p:nvPr/>
          </p:nvSpPr>
          <p:spPr>
            <a:xfrm>
              <a:off x="9949570" y="1705584"/>
              <a:ext cx="14248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/>
                  </a:solidFill>
                  <a:latin typeface="+mn-ea"/>
                  <a:ea typeface="+mn-ea"/>
                </a:rPr>
                <a:t>Filestorage</a:t>
              </a:r>
              <a:endParaRPr lang="en-US" altLang="ko-KR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녹음파일 저장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)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6D7E8C-6B35-4FE9-A2F7-15F3316CFC18}"/>
                </a:ext>
              </a:extLst>
            </p:cNvPr>
            <p:cNvSpPr txBox="1"/>
            <p:nvPr/>
          </p:nvSpPr>
          <p:spPr>
            <a:xfrm>
              <a:off x="3298929" y="3486677"/>
              <a:ext cx="14424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/>
                  </a:solidFill>
                  <a:latin typeface="+mn-ea"/>
                  <a:ea typeface="+mn-ea"/>
                </a:rPr>
                <a:t>Noiroze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 App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입주자용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)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B6BF48-D6E9-4D42-A26E-ADDF4422D2DA}"/>
                </a:ext>
              </a:extLst>
            </p:cNvPr>
            <p:cNvSpPr txBox="1"/>
            <p:nvPr/>
          </p:nvSpPr>
          <p:spPr>
            <a:xfrm>
              <a:off x="7569493" y="3510636"/>
              <a:ext cx="14424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/>
                  </a:solidFill>
                  <a:latin typeface="+mn-ea"/>
                  <a:ea typeface="+mn-ea"/>
                </a:rPr>
                <a:t>Noiroze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 Web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관리자용</a:t>
              </a:r>
              <a:r>
                <a:rPr lang="en-US" altLang="ko-KR" dirty="0">
                  <a:solidFill>
                    <a:schemeClr val="bg1"/>
                  </a:solidFill>
                  <a:latin typeface="+mn-ea"/>
                  <a:ea typeface="+mn-ea"/>
                </a:rPr>
                <a:t>)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4D5443-32B3-4BB3-9024-BBB88E25E347}"/>
                </a:ext>
              </a:extLst>
            </p:cNvPr>
            <p:cNvSpPr txBox="1"/>
            <p:nvPr/>
          </p:nvSpPr>
          <p:spPr>
            <a:xfrm>
              <a:off x="5644292" y="3085356"/>
              <a:ext cx="13251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+mn-ea"/>
                  <a:ea typeface="+mn-ea"/>
                </a:rPr>
                <a:t>현재 소음 지수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DEC68E5-207E-437F-838C-FCDB70B6C5AB}"/>
                </a:ext>
              </a:extLst>
            </p:cNvPr>
            <p:cNvSpPr txBox="1"/>
            <p:nvPr/>
          </p:nvSpPr>
          <p:spPr>
            <a:xfrm>
              <a:off x="5644292" y="3649926"/>
              <a:ext cx="13251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+mn-ea"/>
                  <a:ea typeface="+mn-ea"/>
                </a:rPr>
                <a:t>소음 발생 현황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32799D-8FB5-4E44-B403-536E92950C92}"/>
                </a:ext>
              </a:extLst>
            </p:cNvPr>
            <p:cNvSpPr txBox="1"/>
            <p:nvPr/>
          </p:nvSpPr>
          <p:spPr>
            <a:xfrm>
              <a:off x="5644292" y="4108891"/>
              <a:ext cx="132518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+mn-ea"/>
                  <a:ea typeface="+mn-ea"/>
                </a:rPr>
                <a:t>민원 게시판</a:t>
              </a:r>
              <a:endParaRPr lang="en-US" altLang="ko-KR" sz="130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+mn-ea"/>
                  <a:ea typeface="+mn-ea"/>
                </a:rPr>
                <a:t>공유 커뮤니티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431E71-AF97-46AA-BAB1-F858AE46F29A}"/>
                </a:ext>
              </a:extLst>
            </p:cNvPr>
            <p:cNvSpPr txBox="1"/>
            <p:nvPr/>
          </p:nvSpPr>
          <p:spPr>
            <a:xfrm>
              <a:off x="9934798" y="2997939"/>
              <a:ext cx="132518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+mn-ea"/>
                  <a:ea typeface="+mn-ea"/>
                </a:rPr>
                <a:t>아파트 전체</a:t>
              </a:r>
              <a:endParaRPr lang="en-US" altLang="ko-KR" sz="130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+mn-ea"/>
                  <a:ea typeface="+mn-ea"/>
                </a:rPr>
                <a:t>소음 현황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F148F01-DBB8-431F-B5C2-FD32DAEC3B31}"/>
                </a:ext>
              </a:extLst>
            </p:cNvPr>
            <p:cNvSpPr txBox="1"/>
            <p:nvPr/>
          </p:nvSpPr>
          <p:spPr>
            <a:xfrm>
              <a:off x="9913440" y="3649926"/>
              <a:ext cx="13251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 err="1">
                  <a:solidFill>
                    <a:schemeClr val="bg1"/>
                  </a:solidFill>
                  <a:latin typeface="+mn-ea"/>
                  <a:ea typeface="+mn-ea"/>
                </a:rPr>
                <a:t>동별</a:t>
              </a:r>
              <a:r>
                <a:rPr lang="ko-KR" altLang="en-US" sz="1300" dirty="0">
                  <a:solidFill>
                    <a:schemeClr val="bg1"/>
                  </a:solidFill>
                  <a:latin typeface="+mn-ea"/>
                  <a:ea typeface="+mn-ea"/>
                </a:rPr>
                <a:t> 소음 현황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C1D45ED-4B87-400F-9E07-25C2BD970470}"/>
                </a:ext>
              </a:extLst>
            </p:cNvPr>
            <p:cNvSpPr txBox="1"/>
            <p:nvPr/>
          </p:nvSpPr>
          <p:spPr>
            <a:xfrm>
              <a:off x="9913440" y="4208918"/>
              <a:ext cx="13251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>
                  <a:solidFill>
                    <a:schemeClr val="bg1"/>
                  </a:solidFill>
                  <a:latin typeface="+mn-ea"/>
                  <a:ea typeface="+mn-ea"/>
                </a:rPr>
                <a:t>민원 게시판</a:t>
              </a:r>
              <a:endParaRPr lang="ko-KR" altLang="en-US" sz="13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91DB772-E3D5-4C49-9E2A-EF58EB99E9A7}"/>
                </a:ext>
              </a:extLst>
            </p:cNvPr>
            <p:cNvSpPr txBox="1"/>
            <p:nvPr/>
          </p:nvSpPr>
          <p:spPr>
            <a:xfrm>
              <a:off x="3302785" y="5366958"/>
              <a:ext cx="1423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세종시 </a:t>
              </a:r>
              <a:endParaRPr lang="en-US" altLang="ko-KR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아파트 주민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02EC6F3-42D4-419F-9E06-5A830D48D398}"/>
                </a:ext>
              </a:extLst>
            </p:cNvPr>
            <p:cNvSpPr txBox="1"/>
            <p:nvPr/>
          </p:nvSpPr>
          <p:spPr>
            <a:xfrm>
              <a:off x="4975362" y="5366958"/>
              <a:ext cx="1423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세종시 </a:t>
              </a:r>
              <a:endParaRPr lang="en-US" altLang="ko-KR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아파트 관리자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C2CDB8-19F5-47D2-A5ED-F92AD50CA412}"/>
                </a:ext>
              </a:extLst>
            </p:cNvPr>
            <p:cNvSpPr txBox="1"/>
            <p:nvPr/>
          </p:nvSpPr>
          <p:spPr>
            <a:xfrm>
              <a:off x="6640306" y="5491260"/>
              <a:ext cx="142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지자체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0B30C56-CFFF-4178-8DFB-1C6388516A93}"/>
                </a:ext>
              </a:extLst>
            </p:cNvPr>
            <p:cNvSpPr txBox="1"/>
            <p:nvPr/>
          </p:nvSpPr>
          <p:spPr>
            <a:xfrm>
              <a:off x="8321909" y="5491260"/>
              <a:ext cx="142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+mn-ea"/>
                  <a:ea typeface="+mn-ea"/>
                </a:rPr>
                <a:t>건설사</a:t>
              </a:r>
              <a:endParaRPr lang="ko-KR" altLang="en-US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760BBA4-CB44-467D-8E2E-E0B08B840DA6}"/>
                </a:ext>
              </a:extLst>
            </p:cNvPr>
            <p:cNvSpPr txBox="1"/>
            <p:nvPr/>
          </p:nvSpPr>
          <p:spPr>
            <a:xfrm>
              <a:off x="9950914" y="5491260"/>
              <a:ext cx="1423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n-ea"/>
                  <a:ea typeface="+mn-ea"/>
                </a:rPr>
                <a:t>공공기관</a:t>
              </a: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C11D7FC-FF9B-4207-92AC-A3A81592CFDC}"/>
                </a:ext>
              </a:extLst>
            </p:cNvPr>
            <p:cNvCxnSpPr>
              <a:cxnSpLocks/>
            </p:cNvCxnSpPr>
            <p:nvPr/>
          </p:nvCxnSpPr>
          <p:spPr>
            <a:xfrm>
              <a:off x="4726292" y="1984443"/>
              <a:ext cx="250761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5640503-0644-4529-981D-1A74EB8566EC}"/>
                </a:ext>
              </a:extLst>
            </p:cNvPr>
            <p:cNvCxnSpPr>
              <a:cxnSpLocks/>
            </p:cNvCxnSpPr>
            <p:nvPr/>
          </p:nvCxnSpPr>
          <p:spPr>
            <a:xfrm>
              <a:off x="6373659" y="1984443"/>
              <a:ext cx="250761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8BAD052-68B6-4BBA-B3FF-D50EDB392F1D}"/>
                </a:ext>
              </a:extLst>
            </p:cNvPr>
            <p:cNvCxnSpPr>
              <a:cxnSpLocks/>
            </p:cNvCxnSpPr>
            <p:nvPr/>
          </p:nvCxnSpPr>
          <p:spPr>
            <a:xfrm>
              <a:off x="8058865" y="1984443"/>
              <a:ext cx="250761" cy="0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469D09B8-010F-4302-9351-CB8A04280DDF}"/>
                </a:ext>
              </a:extLst>
            </p:cNvPr>
            <p:cNvSpPr/>
            <p:nvPr/>
          </p:nvSpPr>
          <p:spPr>
            <a:xfrm>
              <a:off x="3998068" y="1342417"/>
              <a:ext cx="6702358" cy="321013"/>
            </a:xfrm>
            <a:custGeom>
              <a:avLst/>
              <a:gdLst>
                <a:gd name="connsiteX0" fmla="*/ 0 w 6702358"/>
                <a:gd name="connsiteY0" fmla="*/ 321013 h 321013"/>
                <a:gd name="connsiteX1" fmla="*/ 0 w 6702358"/>
                <a:gd name="connsiteY1" fmla="*/ 0 h 321013"/>
                <a:gd name="connsiteX2" fmla="*/ 6702358 w 6702358"/>
                <a:gd name="connsiteY2" fmla="*/ 0 h 321013"/>
                <a:gd name="connsiteX3" fmla="*/ 6702358 w 6702358"/>
                <a:gd name="connsiteY3" fmla="*/ 311285 h 32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358" h="321013">
                  <a:moveTo>
                    <a:pt x="0" y="321013"/>
                  </a:moveTo>
                  <a:lnTo>
                    <a:pt x="0" y="0"/>
                  </a:lnTo>
                  <a:lnTo>
                    <a:pt x="6702358" y="0"/>
                  </a:lnTo>
                  <a:lnTo>
                    <a:pt x="6702358" y="311285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67572B45-DE05-47AC-B792-30220752C8D2}"/>
                </a:ext>
              </a:extLst>
            </p:cNvPr>
            <p:cNvSpPr/>
            <p:nvPr/>
          </p:nvSpPr>
          <p:spPr>
            <a:xfrm>
              <a:off x="3998068" y="2324911"/>
              <a:ext cx="4970834" cy="1111204"/>
            </a:xfrm>
            <a:custGeom>
              <a:avLst/>
              <a:gdLst>
                <a:gd name="connsiteX0" fmla="*/ 4970834 w 4970834"/>
                <a:gd name="connsiteY0" fmla="*/ 0 h 1177046"/>
                <a:gd name="connsiteX1" fmla="*/ 4970834 w 4970834"/>
                <a:gd name="connsiteY1" fmla="*/ 291829 h 1177046"/>
                <a:gd name="connsiteX2" fmla="*/ 0 w 4970834"/>
                <a:gd name="connsiteY2" fmla="*/ 291829 h 1177046"/>
                <a:gd name="connsiteX3" fmla="*/ 0 w 4970834"/>
                <a:gd name="connsiteY3" fmla="*/ 1177046 h 117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0834" h="1177046">
                  <a:moveTo>
                    <a:pt x="4970834" y="0"/>
                  </a:moveTo>
                  <a:lnTo>
                    <a:pt x="4970834" y="291829"/>
                  </a:lnTo>
                  <a:lnTo>
                    <a:pt x="0" y="291829"/>
                  </a:lnTo>
                  <a:lnTo>
                    <a:pt x="0" y="117704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D6A20B6-3ECD-49E7-8B4A-ECB11ACF164D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8299495" y="2620717"/>
              <a:ext cx="0" cy="844392"/>
            </a:xfrm>
            <a:prstGeom prst="line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D586FFC-1366-4756-B50E-E57298A5EFE8}"/>
                </a:ext>
              </a:extLst>
            </p:cNvPr>
            <p:cNvGrpSpPr/>
            <p:nvPr/>
          </p:nvGrpSpPr>
          <p:grpSpPr>
            <a:xfrm>
              <a:off x="4723779" y="3231550"/>
              <a:ext cx="920513" cy="1123563"/>
              <a:chOff x="4723779" y="3231550"/>
              <a:chExt cx="920513" cy="1123563"/>
            </a:xfrm>
          </p:grpSpPr>
          <p:cxnSp>
            <p:nvCxnSpPr>
              <p:cNvPr id="92" name="연결선: 꺾임 91">
                <a:extLst>
                  <a:ext uri="{FF2B5EF4-FFF2-40B4-BE49-F238E27FC236}">
                    <a16:creationId xmlns:a16="http://schemas.microsoft.com/office/drawing/2014/main" id="{F402AFC8-3E89-49FD-94FF-12ECAF69711B}"/>
                  </a:ext>
                </a:extLst>
              </p:cNvPr>
              <p:cNvCxnSpPr>
                <a:cxnSpLocks/>
                <a:stCxn id="44" idx="3"/>
                <a:endCxn id="64" idx="1"/>
              </p:cNvCxnSpPr>
              <p:nvPr/>
            </p:nvCxnSpPr>
            <p:spPr>
              <a:xfrm flipV="1">
                <a:off x="4723779" y="3231550"/>
                <a:ext cx="920513" cy="533959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연결선: 꺾임 92">
                <a:extLst>
                  <a:ext uri="{FF2B5EF4-FFF2-40B4-BE49-F238E27FC236}">
                    <a16:creationId xmlns:a16="http://schemas.microsoft.com/office/drawing/2014/main" id="{6924F76E-9027-425C-BBD3-B857CC3D615A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4743407" y="3767801"/>
                <a:ext cx="900885" cy="587312"/>
              </a:xfrm>
              <a:prstGeom prst="bentConnector3">
                <a:avLst>
                  <a:gd name="adj1" fmla="val 48920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14DBEE8C-0952-4D13-8FAE-623F36C33499}"/>
                  </a:ext>
                </a:extLst>
              </p:cNvPr>
              <p:cNvCxnSpPr>
                <a:cxnSpLocks/>
                <a:endCxn id="65" idx="1"/>
              </p:cNvCxnSpPr>
              <p:nvPr/>
            </p:nvCxnSpPr>
            <p:spPr>
              <a:xfrm>
                <a:off x="5087566" y="3765509"/>
                <a:ext cx="556726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6549240-94C4-4E0F-AA0B-7A8623769646}"/>
                </a:ext>
              </a:extLst>
            </p:cNvPr>
            <p:cNvGrpSpPr/>
            <p:nvPr/>
          </p:nvGrpSpPr>
          <p:grpSpPr>
            <a:xfrm>
              <a:off x="9022943" y="3231550"/>
              <a:ext cx="920513" cy="1123563"/>
              <a:chOff x="4723779" y="3231550"/>
              <a:chExt cx="920513" cy="1123563"/>
            </a:xfrm>
          </p:grpSpPr>
          <p:cxnSp>
            <p:nvCxnSpPr>
              <p:cNvPr id="89" name="연결선: 꺾임 88">
                <a:extLst>
                  <a:ext uri="{FF2B5EF4-FFF2-40B4-BE49-F238E27FC236}">
                    <a16:creationId xmlns:a16="http://schemas.microsoft.com/office/drawing/2014/main" id="{9D8B9E66-37B1-4192-86F1-B27B80851B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779" y="3231550"/>
                <a:ext cx="920513" cy="533959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꺾임 89">
                <a:extLst>
                  <a:ext uri="{FF2B5EF4-FFF2-40B4-BE49-F238E27FC236}">
                    <a16:creationId xmlns:a16="http://schemas.microsoft.com/office/drawing/2014/main" id="{D02327B6-3938-432C-AF86-B64747504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3407" y="3767801"/>
                <a:ext cx="900885" cy="587312"/>
              </a:xfrm>
              <a:prstGeom prst="bentConnector3">
                <a:avLst>
                  <a:gd name="adj1" fmla="val 48920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70B75EB-7DAF-4688-8801-6E98D8377187}"/>
                  </a:ext>
                </a:extLst>
              </p:cNvPr>
              <p:cNvCxnSpPr/>
              <p:nvPr/>
            </p:nvCxnSpPr>
            <p:spPr>
              <a:xfrm>
                <a:off x="5087566" y="3765509"/>
                <a:ext cx="556726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7DC3107-824A-403A-BC70-CFE831879E8B}"/>
                </a:ext>
              </a:extLst>
            </p:cNvPr>
            <p:cNvSpPr/>
            <p:nvPr/>
          </p:nvSpPr>
          <p:spPr>
            <a:xfrm>
              <a:off x="3988339" y="4085617"/>
              <a:ext cx="45719" cy="1235174"/>
            </a:xfrm>
            <a:custGeom>
              <a:avLst/>
              <a:gdLst>
                <a:gd name="connsiteX0" fmla="*/ 0 w 0"/>
                <a:gd name="connsiteY0" fmla="*/ 0 h 1264596"/>
                <a:gd name="connsiteX1" fmla="*/ 0 w 0"/>
                <a:gd name="connsiteY1" fmla="*/ 1264596 h 126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64596">
                  <a:moveTo>
                    <a:pt x="0" y="0"/>
                  </a:moveTo>
                  <a:lnTo>
                    <a:pt x="0" y="126459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5A348E16-1DC6-4079-9AB9-17EB6B96E2C8}"/>
                </a:ext>
              </a:extLst>
            </p:cNvPr>
            <p:cNvSpPr/>
            <p:nvPr/>
          </p:nvSpPr>
          <p:spPr>
            <a:xfrm>
              <a:off x="5690681" y="4114800"/>
              <a:ext cx="2587557" cy="1196502"/>
            </a:xfrm>
            <a:custGeom>
              <a:avLst/>
              <a:gdLst>
                <a:gd name="connsiteX0" fmla="*/ 2587557 w 2587557"/>
                <a:gd name="connsiteY0" fmla="*/ 0 h 1196502"/>
                <a:gd name="connsiteX1" fmla="*/ 2587557 w 2587557"/>
                <a:gd name="connsiteY1" fmla="*/ 894945 h 1196502"/>
                <a:gd name="connsiteX2" fmla="*/ 0 w 2587557"/>
                <a:gd name="connsiteY2" fmla="*/ 894945 h 1196502"/>
                <a:gd name="connsiteX3" fmla="*/ 0 w 2587557"/>
                <a:gd name="connsiteY3" fmla="*/ 1196502 h 119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557" h="1196502">
                  <a:moveTo>
                    <a:pt x="2587557" y="0"/>
                  </a:moveTo>
                  <a:lnTo>
                    <a:pt x="2587557" y="894945"/>
                  </a:lnTo>
                  <a:lnTo>
                    <a:pt x="0" y="894945"/>
                  </a:lnTo>
                  <a:lnTo>
                    <a:pt x="0" y="119650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4FEA439-4353-4F73-B7FB-14559528E2CD}"/>
                </a:ext>
              </a:extLst>
            </p:cNvPr>
            <p:cNvSpPr/>
            <p:nvPr/>
          </p:nvSpPr>
          <p:spPr>
            <a:xfrm>
              <a:off x="3239311" y="2334638"/>
              <a:ext cx="7451387" cy="3005847"/>
            </a:xfrm>
            <a:custGeom>
              <a:avLst/>
              <a:gdLst>
                <a:gd name="connsiteX0" fmla="*/ 7451387 w 7451387"/>
                <a:gd name="connsiteY0" fmla="*/ 0 h 3005847"/>
                <a:gd name="connsiteX1" fmla="*/ 7451387 w 7451387"/>
                <a:gd name="connsiteY1" fmla="*/ 428017 h 3005847"/>
                <a:gd name="connsiteX2" fmla="*/ 0 w 7451387"/>
                <a:gd name="connsiteY2" fmla="*/ 428017 h 3005847"/>
                <a:gd name="connsiteX3" fmla="*/ 0 w 7451387"/>
                <a:gd name="connsiteY3" fmla="*/ 2762656 h 3005847"/>
                <a:gd name="connsiteX4" fmla="*/ 466927 w 7451387"/>
                <a:gd name="connsiteY4" fmla="*/ 2762656 h 3005847"/>
                <a:gd name="connsiteX5" fmla="*/ 466927 w 7451387"/>
                <a:gd name="connsiteY5" fmla="*/ 3005847 h 300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1387" h="3005847">
                  <a:moveTo>
                    <a:pt x="7451387" y="0"/>
                  </a:moveTo>
                  <a:lnTo>
                    <a:pt x="7451387" y="428017"/>
                  </a:lnTo>
                  <a:lnTo>
                    <a:pt x="0" y="428017"/>
                  </a:lnTo>
                  <a:lnTo>
                    <a:pt x="0" y="2762656"/>
                  </a:lnTo>
                  <a:lnTo>
                    <a:pt x="466927" y="2762656"/>
                  </a:lnTo>
                  <a:lnTo>
                    <a:pt x="466927" y="3005847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D34A97DC-E99A-41A0-A8DA-F5BD3DA7625C}"/>
                </a:ext>
              </a:extLst>
            </p:cNvPr>
            <p:cNvSpPr/>
            <p:nvPr/>
          </p:nvSpPr>
          <p:spPr>
            <a:xfrm>
              <a:off x="7286017" y="5136204"/>
              <a:ext cx="3394953" cy="184826"/>
            </a:xfrm>
            <a:custGeom>
              <a:avLst/>
              <a:gdLst>
                <a:gd name="connsiteX0" fmla="*/ 0 w 3394953"/>
                <a:gd name="connsiteY0" fmla="*/ 184826 h 184826"/>
                <a:gd name="connsiteX1" fmla="*/ 0 w 3394953"/>
                <a:gd name="connsiteY1" fmla="*/ 0 h 184826"/>
                <a:gd name="connsiteX2" fmla="*/ 3394953 w 3394953"/>
                <a:gd name="connsiteY2" fmla="*/ 0 h 184826"/>
                <a:gd name="connsiteX3" fmla="*/ 3394953 w 3394953"/>
                <a:gd name="connsiteY3" fmla="*/ 184826 h 1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4953" h="184826">
                  <a:moveTo>
                    <a:pt x="0" y="184826"/>
                  </a:moveTo>
                  <a:lnTo>
                    <a:pt x="0" y="0"/>
                  </a:lnTo>
                  <a:lnTo>
                    <a:pt x="3394953" y="0"/>
                  </a:lnTo>
                  <a:lnTo>
                    <a:pt x="3394953" y="184826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E5623F7B-54B5-4173-82F1-A9D3FF65EAC0}"/>
                </a:ext>
              </a:extLst>
            </p:cNvPr>
            <p:cNvSpPr/>
            <p:nvPr/>
          </p:nvSpPr>
          <p:spPr>
            <a:xfrm>
              <a:off x="9036996" y="2558374"/>
              <a:ext cx="2344366" cy="2743200"/>
            </a:xfrm>
            <a:custGeom>
              <a:avLst/>
              <a:gdLst>
                <a:gd name="connsiteX0" fmla="*/ 0 w 2344366"/>
                <a:gd name="connsiteY0" fmla="*/ 2743200 h 2743200"/>
                <a:gd name="connsiteX1" fmla="*/ 0 w 2344366"/>
                <a:gd name="connsiteY1" fmla="*/ 2402732 h 2743200"/>
                <a:gd name="connsiteX2" fmla="*/ 2344366 w 2344366"/>
                <a:gd name="connsiteY2" fmla="*/ 2402732 h 2743200"/>
                <a:gd name="connsiteX3" fmla="*/ 2344366 w 2344366"/>
                <a:gd name="connsiteY3" fmla="*/ 0 h 2743200"/>
                <a:gd name="connsiteX4" fmla="*/ 1653702 w 2344366"/>
                <a:gd name="connsiteY4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366" h="2743200">
                  <a:moveTo>
                    <a:pt x="0" y="2743200"/>
                  </a:moveTo>
                  <a:lnTo>
                    <a:pt x="0" y="2402732"/>
                  </a:lnTo>
                  <a:lnTo>
                    <a:pt x="2344366" y="2402732"/>
                  </a:lnTo>
                  <a:lnTo>
                    <a:pt x="2344366" y="0"/>
                  </a:lnTo>
                  <a:lnTo>
                    <a:pt x="1653702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19BC3B4C-3CBD-41B8-B747-E9893312D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9472" y="4348800"/>
              <a:ext cx="2775944" cy="1151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FA70F3-3D84-4533-87BC-33D53003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108" name="Google Shape;541;p10">
            <a:extLst>
              <a:ext uri="{FF2B5EF4-FFF2-40B4-BE49-F238E27FC236}">
                <a16:creationId xmlns:a16="http://schemas.microsoft.com/office/drawing/2014/main" id="{84CB1F9B-2EC3-4496-9622-3448F5DCA5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935936"/>
              </p:ext>
            </p:extLst>
          </p:nvPr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1A8B08-99BB-6E06-9F00-22EB370AD1C5}"/>
              </a:ext>
            </a:extLst>
          </p:cNvPr>
          <p:cNvSpPr/>
          <p:nvPr/>
        </p:nvSpPr>
        <p:spPr>
          <a:xfrm>
            <a:off x="1802348" y="1098000"/>
            <a:ext cx="9849903" cy="17862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32B588B-6E6F-FAEE-6E8C-30DF55013CBF}"/>
              </a:ext>
            </a:extLst>
          </p:cNvPr>
          <p:cNvSpPr/>
          <p:nvPr/>
        </p:nvSpPr>
        <p:spPr>
          <a:xfrm>
            <a:off x="1822347" y="2921033"/>
            <a:ext cx="9849903" cy="17862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3D0664B-8A8D-A2E1-938B-352405A501E5}"/>
              </a:ext>
            </a:extLst>
          </p:cNvPr>
          <p:cNvSpPr/>
          <p:nvPr/>
        </p:nvSpPr>
        <p:spPr>
          <a:xfrm>
            <a:off x="1848311" y="4744905"/>
            <a:ext cx="9849903" cy="17862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B8D06AA-053A-4D0B-D115-CF0A738E652A}"/>
              </a:ext>
            </a:extLst>
          </p:cNvPr>
          <p:cNvSpPr/>
          <p:nvPr/>
        </p:nvSpPr>
        <p:spPr>
          <a:xfrm>
            <a:off x="1752940" y="1098000"/>
            <a:ext cx="1199779" cy="54331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2140650-44F9-91DE-E776-0489DC5684CF}"/>
              </a:ext>
            </a:extLst>
          </p:cNvPr>
          <p:cNvSpPr/>
          <p:nvPr/>
        </p:nvSpPr>
        <p:spPr>
          <a:xfrm>
            <a:off x="4150468" y="1492233"/>
            <a:ext cx="4861452" cy="166578"/>
          </a:xfrm>
          <a:custGeom>
            <a:avLst/>
            <a:gdLst>
              <a:gd name="connsiteX0" fmla="*/ 0 w 6702358"/>
              <a:gd name="connsiteY0" fmla="*/ 321013 h 321013"/>
              <a:gd name="connsiteX1" fmla="*/ 0 w 6702358"/>
              <a:gd name="connsiteY1" fmla="*/ 0 h 321013"/>
              <a:gd name="connsiteX2" fmla="*/ 6702358 w 6702358"/>
              <a:gd name="connsiteY2" fmla="*/ 0 h 321013"/>
              <a:gd name="connsiteX3" fmla="*/ 6702358 w 6702358"/>
              <a:gd name="connsiteY3" fmla="*/ 311285 h 3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2358" h="321013">
                <a:moveTo>
                  <a:pt x="0" y="321013"/>
                </a:moveTo>
                <a:lnTo>
                  <a:pt x="0" y="0"/>
                </a:lnTo>
                <a:lnTo>
                  <a:pt x="6702358" y="0"/>
                </a:lnTo>
                <a:lnTo>
                  <a:pt x="6702358" y="311285"/>
                </a:ln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7"/>
          <p:cNvGrpSpPr/>
          <p:nvPr/>
        </p:nvGrpSpPr>
        <p:grpSpPr>
          <a:xfrm>
            <a:off x="159432" y="169164"/>
            <a:ext cx="11859768" cy="6519672"/>
            <a:chOff x="166116" y="169164"/>
            <a:chExt cx="11859768" cy="6519672"/>
          </a:xfrm>
        </p:grpSpPr>
        <p:sp>
          <p:nvSpPr>
            <p:cNvPr id="368" name="Google Shape;368;p7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r>
                <a:rPr 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데이터 명세</a:t>
              </a:r>
              <a:endParaRPr dirty="0"/>
            </a:p>
          </p:txBody>
        </p:sp>
      </p:grpSp>
      <p:sp>
        <p:nvSpPr>
          <p:cNvPr id="370" name="Google Shape;370;p7"/>
          <p:cNvSpPr/>
          <p:nvPr/>
        </p:nvSpPr>
        <p:spPr>
          <a:xfrm>
            <a:off x="172800" y="1386000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1" name="Google Shape;371;p7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372" name="Google Shape;372;p7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6" name="Google Shape;376;p7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377" name="Google Shape;377;p7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1" name="Google Shape;381;p7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2" name="Google Shape;382;p7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383" name="Google Shape;383;p7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8" name="Google Shape;388;p7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9" name="Google Shape;389;p7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395" name="Google Shape;395;p7"/>
          <p:cNvCxnSpPr/>
          <p:nvPr/>
        </p:nvCxnSpPr>
        <p:spPr>
          <a:xfrm>
            <a:off x="1802348" y="1005840"/>
            <a:ext cx="97920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98" name="Google Shape;398;p7"/>
          <p:cNvGraphicFramePr/>
          <p:nvPr>
            <p:extLst>
              <p:ext uri="{D42A27DB-BD31-4B8C-83A1-F6EECF244321}">
                <p14:modId xmlns:p14="http://schemas.microsoft.com/office/powerpoint/2010/main" val="1168624663"/>
              </p:ext>
            </p:extLst>
          </p:nvPr>
        </p:nvGraphicFramePr>
        <p:xfrm>
          <a:off x="1765323" y="1288201"/>
          <a:ext cx="9790200" cy="4784475"/>
        </p:xfrm>
        <a:graphic>
          <a:graphicData uri="http://schemas.openxmlformats.org/drawingml/2006/table">
            <a:tbl>
              <a:tblPr firstRow="1" bandRow="1">
                <a:noFill/>
                <a:tableStyleId>{F7910C91-31E8-4667-A13E-DDADB69F9E44}</a:tableStyleId>
              </a:tblPr>
              <a:tblGrid>
                <a:gridCol w="20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1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9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출처</a:t>
                      </a:r>
                      <a:endParaRPr sz="1800" dirty="0"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C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데이터 이름</a:t>
                      </a:r>
                      <a:endParaRPr sz="1800" dirty="0"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C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제공 형태</a:t>
                      </a:r>
                      <a:endParaRPr sz="1800" dirty="0"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C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요약</a:t>
                      </a:r>
                      <a:endParaRPr sz="1800" dirty="0"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6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b="1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AIhub</a:t>
                      </a:r>
                      <a:endParaRPr sz="1500" b="1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025" marR="45025" marT="45025" marB="450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생활환경소음 </a:t>
                      </a:r>
                      <a:endParaRPr lang="en-US" altLang="ko-KR"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AI학습용</a:t>
                      </a: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데이터 </a:t>
                      </a:r>
                      <a:endParaRPr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jpg</a:t>
                      </a: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sz="150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wav</a:t>
                      </a:r>
                      <a:endParaRPr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AI 학습용 층간소음 오디오 데이터</a:t>
                      </a:r>
                      <a:endParaRPr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9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b="1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국가통계포털</a:t>
                      </a:r>
                      <a:endParaRPr sz="1500" b="1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b="1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(KOSIS)</a:t>
                      </a:r>
                      <a:endParaRPr sz="1500" b="1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025" marR="45025" marT="45025" marB="450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행정구역(</a:t>
                      </a:r>
                      <a:r>
                        <a:rPr lang="ko-KR" sz="150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시군구</a:t>
                      </a: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)별 인구수</a:t>
                      </a:r>
                      <a:endParaRPr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csv</a:t>
                      </a:r>
                      <a:endParaRPr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세종시 총 인구수 데이터</a:t>
                      </a:r>
                      <a:endParaRPr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시도별 초혼 </a:t>
                      </a:r>
                      <a:endParaRPr lang="en-US" altLang="ko-KR"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신혼부부 총괄</a:t>
                      </a:r>
                      <a:endParaRPr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csv</a:t>
                      </a:r>
                      <a:endParaRPr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세종시 신혼부부 데이터</a:t>
                      </a:r>
                      <a:endParaRPr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7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한국환경공단</a:t>
                      </a:r>
                      <a:endParaRPr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2022년 층간소음 이웃사이센터 운영결과</a:t>
                      </a:r>
                      <a:endParaRPr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</a:t>
                      </a:r>
                      <a:r>
                        <a:rPr lang="ko-KR" sz="150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wp</a:t>
                      </a:r>
                      <a:endParaRPr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세종시 층간소음 민원 데이터</a:t>
                      </a:r>
                      <a:endParaRPr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7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b="1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행정안전부</a:t>
                      </a:r>
                      <a:endParaRPr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025" marR="45025" marT="45025" marB="450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연령별 인구현황</a:t>
                      </a:r>
                      <a:endParaRPr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csv</a:t>
                      </a:r>
                      <a:endParaRPr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세종시 아동기(5~14세) </a:t>
                      </a:r>
                      <a:endParaRPr lang="en-US" altLang="ko-KR"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17780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인구 현황 데이터</a:t>
                      </a:r>
                      <a:endParaRPr sz="150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025" marR="45025" marT="45025" marB="450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127157A-0180-44AB-91A0-D672E032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9600" cy="579600"/>
          </a:xfrm>
          <a:prstGeom prst="rect">
            <a:avLst/>
          </a:prstGeom>
        </p:spPr>
      </p:pic>
      <p:graphicFrame>
        <p:nvGraphicFramePr>
          <p:cNvPr id="37" name="Google Shape;541;p10">
            <a:extLst>
              <a:ext uri="{FF2B5EF4-FFF2-40B4-BE49-F238E27FC236}">
                <a16:creationId xmlns:a16="http://schemas.microsoft.com/office/drawing/2014/main" id="{B0F3AC10-69E9-48C2-9D49-99F057587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935936"/>
              </p:ext>
            </p:extLst>
          </p:nvPr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4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260" name="Google Shape;260;p4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</a:t>
              </a:r>
              <a:r>
                <a:rPr lang="ko-KR" altLang="en-US" sz="30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r>
                <a:rPr 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</a:t>
              </a:r>
              <a:r>
                <a:rPr lang="ko-KR" sz="2500" b="1" dirty="0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활용 장비 및 재료(개발 환경)</a:t>
              </a:r>
              <a:endParaRPr sz="2500" b="1" dirty="0">
                <a:solidFill>
                  <a:srgbClr val="646C7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2" name="Google Shape;262;p4"/>
          <p:cNvSpPr/>
          <p:nvPr/>
        </p:nvSpPr>
        <p:spPr>
          <a:xfrm>
            <a:off x="172800" y="1386000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3" name="Google Shape;263;p4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64" name="Google Shape;264;p4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8" name="Google Shape;268;p4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3" name="Google Shape;273;p4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4" name="Google Shape;274;p4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275" name="Google Shape;275;p4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9" name="Google Shape;279;p4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80" name="Google Shape;280;p4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81" name="Google Shape;281;p4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282" name="Google Shape;282;p4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289" name="Google Shape;289;p4"/>
          <p:cNvCxnSpPr/>
          <p:nvPr/>
        </p:nvCxnSpPr>
        <p:spPr>
          <a:xfrm>
            <a:off x="1802348" y="1005840"/>
            <a:ext cx="97920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A391C10-4D81-4E55-831F-7859055C9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518400"/>
            <a:ext cx="578470" cy="579600"/>
          </a:xfrm>
          <a:prstGeom prst="rect">
            <a:avLst/>
          </a:prstGeom>
        </p:spPr>
      </p:pic>
      <p:graphicFrame>
        <p:nvGraphicFramePr>
          <p:cNvPr id="39" name="Google Shape;541;p10">
            <a:extLst>
              <a:ext uri="{FF2B5EF4-FFF2-40B4-BE49-F238E27FC236}">
                <a16:creationId xmlns:a16="http://schemas.microsoft.com/office/drawing/2014/main" id="{7B26C196-5E7A-4C40-948C-ABBC50CC12AD}"/>
              </a:ext>
            </a:extLst>
          </p:cNvPr>
          <p:cNvGraphicFramePr/>
          <p:nvPr/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A31B6EE-5067-48DD-AC63-EEAAC8C9E654}"/>
              </a:ext>
            </a:extLst>
          </p:cNvPr>
          <p:cNvSpPr/>
          <p:nvPr/>
        </p:nvSpPr>
        <p:spPr>
          <a:xfrm>
            <a:off x="1787153" y="1386000"/>
            <a:ext cx="2265218" cy="492681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A879A96-5F39-4273-B53D-75C755CD2A01}"/>
              </a:ext>
            </a:extLst>
          </p:cNvPr>
          <p:cNvSpPr/>
          <p:nvPr/>
        </p:nvSpPr>
        <p:spPr>
          <a:xfrm>
            <a:off x="4318746" y="1386000"/>
            <a:ext cx="2265218" cy="4926813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82B03CA-1DCB-42DB-8461-399B3F619D96}"/>
              </a:ext>
            </a:extLst>
          </p:cNvPr>
          <p:cNvSpPr/>
          <p:nvPr/>
        </p:nvSpPr>
        <p:spPr>
          <a:xfrm>
            <a:off x="6850339" y="1386000"/>
            <a:ext cx="2265218" cy="4926813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2B1AA4E-7C4A-4D52-80E2-7A8155D42F6C}"/>
              </a:ext>
            </a:extLst>
          </p:cNvPr>
          <p:cNvSpPr/>
          <p:nvPr/>
        </p:nvSpPr>
        <p:spPr>
          <a:xfrm>
            <a:off x="9385078" y="1386000"/>
            <a:ext cx="2265218" cy="4926813"/>
          </a:xfrm>
          <a:prstGeom prst="roundRect">
            <a:avLst/>
          </a:prstGeom>
          <a:noFill/>
          <a:ln w="31750">
            <a:solidFill>
              <a:srgbClr val="0F07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2D760AA-3A9C-44B3-B85A-CA23C4A8CD76}"/>
              </a:ext>
            </a:extLst>
          </p:cNvPr>
          <p:cNvSpPr/>
          <p:nvPr/>
        </p:nvSpPr>
        <p:spPr>
          <a:xfrm>
            <a:off x="2336774" y="1203923"/>
            <a:ext cx="1153391" cy="46199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n-ea"/>
              </a:rPr>
              <a:t>IoT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18AA402-39EA-4C32-A2A3-9B7C298DAA59}"/>
              </a:ext>
            </a:extLst>
          </p:cNvPr>
          <p:cNvSpPr/>
          <p:nvPr/>
        </p:nvSpPr>
        <p:spPr>
          <a:xfrm>
            <a:off x="4871513" y="1203923"/>
            <a:ext cx="1153391" cy="46199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n-ea"/>
              </a:rPr>
              <a:t>Cloud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0065824-0039-425F-8DB6-771074A50BD9}"/>
              </a:ext>
            </a:extLst>
          </p:cNvPr>
          <p:cNvSpPr/>
          <p:nvPr/>
        </p:nvSpPr>
        <p:spPr>
          <a:xfrm>
            <a:off x="7406252" y="1203923"/>
            <a:ext cx="1153391" cy="461995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n-ea"/>
              </a:rPr>
              <a:t>AI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09EDFC0-97DF-484F-B98F-03B4915CF1D0}"/>
              </a:ext>
            </a:extLst>
          </p:cNvPr>
          <p:cNvSpPr/>
          <p:nvPr/>
        </p:nvSpPr>
        <p:spPr>
          <a:xfrm>
            <a:off x="9940991" y="1203923"/>
            <a:ext cx="1153391" cy="461995"/>
          </a:xfrm>
          <a:prstGeom prst="roundRect">
            <a:avLst/>
          </a:prstGeom>
          <a:solidFill>
            <a:srgbClr val="0F07B9"/>
          </a:solidFill>
          <a:ln>
            <a:solidFill>
              <a:srgbClr val="0F07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n-ea"/>
              </a:rPr>
              <a:t>Bigdata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43" name="Picture 2" descr="백준 25373번] [Python] 벼락치기">
            <a:extLst>
              <a:ext uri="{FF2B5EF4-FFF2-40B4-BE49-F238E27FC236}">
                <a16:creationId xmlns:a16="http://schemas.microsoft.com/office/drawing/2014/main" id="{DEDD48F9-CA0B-4862-A20D-85866B761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024" y="1874318"/>
            <a:ext cx="1350821" cy="7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Kotlin을 사용한 첫 프로그램">
            <a:extLst>
              <a:ext uri="{FF2B5EF4-FFF2-40B4-BE49-F238E27FC236}">
                <a16:creationId xmlns:a16="http://schemas.microsoft.com/office/drawing/2014/main" id="{5A415E29-4413-45C5-8085-04FB5C1D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14" y="3927819"/>
            <a:ext cx="1457902" cy="4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blog | raspberry pi">
            <a:extLst>
              <a:ext uri="{FF2B5EF4-FFF2-40B4-BE49-F238E27FC236}">
                <a16:creationId xmlns:a16="http://schemas.microsoft.com/office/drawing/2014/main" id="{C8E90B55-D6C1-453B-9DE4-09E6190A8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335" y="4952124"/>
            <a:ext cx="1350821" cy="3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FB86F88-BD1C-49B8-9E4A-05E7C25F3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695" y="1543546"/>
            <a:ext cx="1443430" cy="1443430"/>
          </a:xfrm>
          <a:prstGeom prst="rect">
            <a:avLst/>
          </a:prstGeom>
        </p:spPr>
      </p:pic>
      <p:pic>
        <p:nvPicPr>
          <p:cNvPr id="47" name="Picture 12" descr="Android Studio]Bottom Navigation View">
            <a:extLst>
              <a:ext uri="{FF2B5EF4-FFF2-40B4-BE49-F238E27FC236}">
                <a16:creationId xmlns:a16="http://schemas.microsoft.com/office/drawing/2014/main" id="{E7E51DD6-F54B-45FB-86FB-375016E2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14" y="5385160"/>
            <a:ext cx="1457902" cy="92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Django - 삽질도 두드려 보고,">
            <a:extLst>
              <a:ext uri="{FF2B5EF4-FFF2-40B4-BE49-F238E27FC236}">
                <a16:creationId xmlns:a16="http://schemas.microsoft.com/office/drawing/2014/main" id="{79A317A9-868B-439B-883B-4585DAB6E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14" y="3014314"/>
            <a:ext cx="1317677" cy="59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8" descr="Basics of Django Rest Framework | Caktus Group">
            <a:extLst>
              <a:ext uri="{FF2B5EF4-FFF2-40B4-BE49-F238E27FC236}">
                <a16:creationId xmlns:a16="http://schemas.microsoft.com/office/drawing/2014/main" id="{84CD4A0F-8B83-4960-9FE1-B0DD3492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87" y="4516683"/>
            <a:ext cx="1380556" cy="91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백준 25373번] [Python] 벼락치기">
            <a:extLst>
              <a:ext uri="{FF2B5EF4-FFF2-40B4-BE49-F238E27FC236}">
                <a16:creationId xmlns:a16="http://schemas.microsoft.com/office/drawing/2014/main" id="{30909921-589E-4454-90A4-681D0AB64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114" y="1874318"/>
            <a:ext cx="1350821" cy="7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9F8DAFD-F91C-45CD-B0FF-6DDBA7213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9785" y="1543546"/>
            <a:ext cx="1443430" cy="1443430"/>
          </a:xfrm>
          <a:prstGeom prst="rect">
            <a:avLst/>
          </a:prstGeom>
        </p:spPr>
      </p:pic>
      <p:pic>
        <p:nvPicPr>
          <p:cNvPr id="53" name="Picture 2" descr="백준 25373번] [Python] 벼락치기">
            <a:extLst>
              <a:ext uri="{FF2B5EF4-FFF2-40B4-BE49-F238E27FC236}">
                <a16:creationId xmlns:a16="http://schemas.microsoft.com/office/drawing/2014/main" id="{C0DEEF47-B258-41E9-AF91-C1C2080E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721" y="1874318"/>
            <a:ext cx="1350821" cy="7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8BE0B68-A4E0-4BF6-A32F-8631BDD53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4392" y="1543546"/>
            <a:ext cx="1443430" cy="144343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E04DBF4-EA08-4CAD-BD0C-D0230204D9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3810" y="2866211"/>
            <a:ext cx="1902137" cy="1427427"/>
          </a:xfrm>
          <a:prstGeom prst="rect">
            <a:avLst/>
          </a:prstGeom>
        </p:spPr>
      </p:pic>
      <p:pic>
        <p:nvPicPr>
          <p:cNvPr id="57" name="Picture 2" descr="백준 25373번] [Python] 벼락치기">
            <a:extLst>
              <a:ext uri="{FF2B5EF4-FFF2-40B4-BE49-F238E27FC236}">
                <a16:creationId xmlns:a16="http://schemas.microsoft.com/office/drawing/2014/main" id="{7631C452-D86A-408A-BE41-0B77CB6E9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241" y="1874318"/>
            <a:ext cx="1350821" cy="7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Colab: An easy way to learn and use TensorFlow — The TensorFlow Blog">
            <a:extLst>
              <a:ext uri="{FF2B5EF4-FFF2-40B4-BE49-F238E27FC236}">
                <a16:creationId xmlns:a16="http://schemas.microsoft.com/office/drawing/2014/main" id="{C395BBCB-2BE4-4331-9932-7A1281BA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604" y="3122473"/>
            <a:ext cx="2265218" cy="100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8" descr="Project Jupyter - Wikipedia">
            <a:extLst>
              <a:ext uri="{FF2B5EF4-FFF2-40B4-BE49-F238E27FC236}">
                <a16:creationId xmlns:a16="http://schemas.microsoft.com/office/drawing/2014/main" id="{22303ACF-4993-4230-B21C-2773B4C35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718" y="4870848"/>
            <a:ext cx="776458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8" descr="Project Jupyter - Wikipedia">
            <a:extLst>
              <a:ext uri="{FF2B5EF4-FFF2-40B4-BE49-F238E27FC236}">
                <a16:creationId xmlns:a16="http://schemas.microsoft.com/office/drawing/2014/main" id="{570D3885-A8AE-4F06-B6DD-B0AA7F39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019" y="4194700"/>
            <a:ext cx="776458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D52A0B-911F-4530-BCC4-9420AB0DA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79988" y="2396107"/>
            <a:ext cx="2044135" cy="2044135"/>
          </a:xfrm>
          <a:prstGeom prst="rect">
            <a:avLst/>
          </a:prstGeom>
        </p:spPr>
      </p:pic>
      <p:pic>
        <p:nvPicPr>
          <p:cNvPr id="66" name="Picture 20" descr="RStudio Logo Usage Guidelines - RStudio">
            <a:extLst>
              <a:ext uri="{FF2B5EF4-FFF2-40B4-BE49-F238E27FC236}">
                <a16:creationId xmlns:a16="http://schemas.microsoft.com/office/drawing/2014/main" id="{991B0CFF-18D6-4277-B3B2-A6EE872FB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66" y="5343044"/>
            <a:ext cx="1657439" cy="58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ploying argo-cd on Kubernetes">
            <a:extLst>
              <a:ext uri="{FF2B5EF4-FFF2-40B4-BE49-F238E27FC236}">
                <a16:creationId xmlns:a16="http://schemas.microsoft.com/office/drawing/2014/main" id="{4F198CE0-31D4-697D-BBFE-7387EBD0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01" y="4502751"/>
            <a:ext cx="1378006" cy="13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tomating Jenkins Docker Setup | Technology Conversations">
            <a:extLst>
              <a:ext uri="{FF2B5EF4-FFF2-40B4-BE49-F238E27FC236}">
                <a16:creationId xmlns:a16="http://schemas.microsoft.com/office/drawing/2014/main" id="{C8FEFAAB-FDCF-4B05-5789-0B1316E87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t="16224" r="69162" b="13420"/>
          <a:stretch/>
        </p:blipFill>
        <p:spPr bwMode="auto">
          <a:xfrm>
            <a:off x="4418132" y="4506449"/>
            <a:ext cx="952796" cy="125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733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8"/>
          <p:cNvGrpSpPr/>
          <p:nvPr/>
        </p:nvGrpSpPr>
        <p:grpSpPr>
          <a:xfrm>
            <a:off x="166115" y="169164"/>
            <a:ext cx="11859768" cy="6519672"/>
            <a:chOff x="166116" y="169164"/>
            <a:chExt cx="11859768" cy="6519672"/>
          </a:xfrm>
        </p:grpSpPr>
        <p:sp>
          <p:nvSpPr>
            <p:cNvPr id="404" name="Google Shape;404;p8"/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88000" tIns="2520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>
                  <a:solidFill>
                    <a:srgbClr val="646C7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구성 및 역할</a:t>
              </a:r>
              <a:endParaRPr/>
            </a:p>
          </p:txBody>
        </p:sp>
      </p:grpSp>
      <p:sp>
        <p:nvSpPr>
          <p:cNvPr id="406" name="Google Shape;406;p8"/>
          <p:cNvSpPr/>
          <p:nvPr/>
        </p:nvSpPr>
        <p:spPr>
          <a:xfrm>
            <a:off x="166117" y="1925610"/>
            <a:ext cx="1262599" cy="471995"/>
          </a:xfrm>
          <a:prstGeom prst="rect">
            <a:avLst/>
          </a:prstGeom>
          <a:solidFill>
            <a:schemeClr val="dk1">
              <a:alpha val="17647"/>
            </a:schemeClr>
          </a:solidFill>
          <a:ln>
            <a:noFill/>
          </a:ln>
          <a:effectLst>
            <a:outerShdw blurRad="2286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7" name="Google Shape;407;p8"/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408" name="Google Shape;408;p8"/>
            <p:cNvSpPr/>
            <p:nvPr/>
          </p:nvSpPr>
          <p:spPr>
            <a:xfrm>
              <a:off x="403865" y="3163791"/>
              <a:ext cx="117118" cy="154560"/>
            </a:xfrm>
            <a:custGeom>
              <a:avLst/>
              <a:gdLst/>
              <a:ahLst/>
              <a:cxnLst/>
              <a:rect l="l" t="t" r="r" b="b"/>
              <a:pathLst>
                <a:path w="9310" h="12286" extrusionOk="0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374124" y="2620717"/>
              <a:ext cx="176601" cy="15456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12" name="Google Shape;412;p8"/>
            <p:cNvGrpSpPr/>
            <p:nvPr/>
          </p:nvGrpSpPr>
          <p:grpSpPr>
            <a:xfrm>
              <a:off x="378290" y="3706864"/>
              <a:ext cx="168268" cy="193407"/>
              <a:chOff x="1039" y="1681"/>
              <a:chExt cx="1071" cy="1231"/>
            </a:xfrm>
          </p:grpSpPr>
          <p:sp>
            <p:nvSpPr>
              <p:cNvPr id="413" name="Google Shape;413;p8"/>
              <p:cNvSpPr/>
              <p:nvPr/>
            </p:nvSpPr>
            <p:spPr>
              <a:xfrm>
                <a:off x="1039" y="1681"/>
                <a:ext cx="1071" cy="109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298" extrusionOk="0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1398" y="2746"/>
                <a:ext cx="212" cy="13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398" extrusionOk="0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1655" y="2515"/>
                <a:ext cx="176" cy="179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38" extrusionOk="0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1665" y="2702"/>
                <a:ext cx="205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30" extrusionOk="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17" name="Google Shape;417;p8"/>
            <p:cNvSpPr/>
            <p:nvPr/>
          </p:nvSpPr>
          <p:spPr>
            <a:xfrm>
              <a:off x="392046" y="5385160"/>
              <a:ext cx="140756" cy="140756"/>
            </a:xfrm>
            <a:custGeom>
              <a:avLst/>
              <a:gdLst/>
              <a:ahLst/>
              <a:cxnLst/>
              <a:rect l="l" t="t" r="r" b="b"/>
              <a:pathLst>
                <a:path w="6502401" h="6502400" extrusionOk="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18" name="Google Shape;418;p8"/>
            <p:cNvGrpSpPr/>
            <p:nvPr/>
          </p:nvGrpSpPr>
          <p:grpSpPr>
            <a:xfrm>
              <a:off x="424850" y="4288784"/>
              <a:ext cx="75149" cy="194135"/>
              <a:chOff x="2375" y="2182"/>
              <a:chExt cx="144" cy="372"/>
            </a:xfrm>
          </p:grpSpPr>
          <p:sp>
            <p:nvSpPr>
              <p:cNvPr id="419" name="Google Shape;419;p8"/>
              <p:cNvSpPr/>
              <p:nvPr/>
            </p:nvSpPr>
            <p:spPr>
              <a:xfrm>
                <a:off x="2409" y="2182"/>
                <a:ext cx="99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631" extrusionOk="0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2375" y="2463"/>
                <a:ext cx="143" cy="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274" extrusionOk="0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391809" y="4871432"/>
              <a:ext cx="141230" cy="125215"/>
            </a:xfrm>
            <a:custGeom>
              <a:avLst/>
              <a:gdLst/>
              <a:ahLst/>
              <a:cxnLst/>
              <a:rect l="l" t="t" r="r" b="b"/>
              <a:pathLst>
                <a:path w="3491" h="3097" extrusionOk="0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25" name="Google Shape;425;p8"/>
            <p:cNvGrpSpPr/>
            <p:nvPr/>
          </p:nvGrpSpPr>
          <p:grpSpPr>
            <a:xfrm>
              <a:off x="374124" y="5914426"/>
              <a:ext cx="176601" cy="162098"/>
              <a:chOff x="2577" y="1104"/>
              <a:chExt cx="414" cy="380"/>
            </a:xfrm>
          </p:grpSpPr>
          <p:sp>
            <p:nvSpPr>
              <p:cNvPr id="426" name="Google Shape;426;p8"/>
              <p:cNvSpPr/>
              <p:nvPr/>
            </p:nvSpPr>
            <p:spPr>
              <a:xfrm>
                <a:off x="2577" y="1104"/>
                <a:ext cx="353" cy="380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1141" extrusionOk="0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2643" y="1129"/>
                <a:ext cx="26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782" extrusionOk="0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2701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2823" y="1475"/>
                <a:ext cx="68" cy="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9" extrusionOk="0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2946" y="1475"/>
                <a:ext cx="45" cy="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9" extrusionOk="0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431" name="Google Shape;431;p8"/>
          <p:cNvCxnSpPr/>
          <p:nvPr/>
        </p:nvCxnSpPr>
        <p:spPr>
          <a:xfrm>
            <a:off x="1802348" y="1005840"/>
            <a:ext cx="9792000" cy="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3" name="Google Shape;433;p8"/>
          <p:cNvGrpSpPr/>
          <p:nvPr/>
        </p:nvGrpSpPr>
        <p:grpSpPr>
          <a:xfrm>
            <a:off x="2143480" y="1205708"/>
            <a:ext cx="9259087" cy="5336963"/>
            <a:chOff x="2033752" y="951136"/>
            <a:chExt cx="9640415" cy="5556762"/>
          </a:xfrm>
        </p:grpSpPr>
        <p:sp>
          <p:nvSpPr>
            <p:cNvPr id="434" name="Google Shape;434;p8"/>
            <p:cNvSpPr/>
            <p:nvPr/>
          </p:nvSpPr>
          <p:spPr>
            <a:xfrm>
              <a:off x="4537014" y="955586"/>
              <a:ext cx="2012624" cy="268637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4958752" y="1884418"/>
              <a:ext cx="1180423" cy="276093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 err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Cloud</a:t>
              </a:r>
              <a:endParaRPr sz="1200" dirty="0"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7136201" y="959540"/>
              <a:ext cx="2012624" cy="268637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535301" y="1846271"/>
              <a:ext cx="1180423" cy="276093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AI</a:t>
              </a:r>
              <a:endParaRPr sz="1200"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2033752" y="951136"/>
              <a:ext cx="2012624" cy="268637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2437688" y="2128997"/>
              <a:ext cx="1180423" cy="36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손국환</a:t>
              </a:r>
              <a:r>
                <a:rPr lang="en-US" alt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(PM)</a:t>
              </a:r>
              <a:endParaRPr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2451517" y="1888718"/>
              <a:ext cx="1180423" cy="276093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IoT</a:t>
              </a:r>
              <a:endParaRPr sz="1200"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9661544" y="959540"/>
              <a:ext cx="2012623" cy="268637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3213766" y="3793199"/>
              <a:ext cx="2012623" cy="268637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0F07B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5767555" y="3821527"/>
              <a:ext cx="2012623" cy="268637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0F07B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375855" y="3821527"/>
              <a:ext cx="2012623" cy="268637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0F07B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0077644" y="1846270"/>
              <a:ext cx="1180423" cy="276093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AI</a:t>
              </a:r>
              <a:endParaRPr sz="1200"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5082853" y="2117533"/>
              <a:ext cx="959192" cy="36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장진혁</a:t>
              </a:r>
              <a:endParaRPr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7670560" y="2095231"/>
              <a:ext cx="880812" cy="36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장연호</a:t>
              </a:r>
              <a:endParaRPr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0190977" y="2095231"/>
              <a:ext cx="952547" cy="36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김영민</a:t>
              </a:r>
              <a:endParaRPr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761821" y="4955782"/>
              <a:ext cx="935916" cy="36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김동영</a:t>
              </a:r>
              <a:endParaRPr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3641200" y="4727958"/>
              <a:ext cx="1180423" cy="276093"/>
            </a:xfrm>
            <a:prstGeom prst="roundRect">
              <a:avLst>
                <a:gd name="adj" fmla="val 50000"/>
              </a:avLst>
            </a:prstGeom>
            <a:solidFill>
              <a:srgbClr val="0F07B9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 err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Bigdata</a:t>
              </a:r>
              <a:endParaRPr sz="1200" dirty="0"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6183655" y="4727958"/>
              <a:ext cx="1180423" cy="276093"/>
            </a:xfrm>
            <a:prstGeom prst="roundRect">
              <a:avLst>
                <a:gd name="adj" fmla="val 50000"/>
              </a:avLst>
            </a:prstGeom>
            <a:solidFill>
              <a:srgbClr val="0F07B9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Bigdata</a:t>
              </a:r>
              <a:endParaRPr sz="1200"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8791954" y="4727958"/>
              <a:ext cx="1180423" cy="276093"/>
            </a:xfrm>
            <a:prstGeom prst="roundRect">
              <a:avLst>
                <a:gd name="adj" fmla="val 50000"/>
              </a:avLst>
            </a:prstGeom>
            <a:solidFill>
              <a:srgbClr val="0F07B9"/>
            </a:solidFill>
            <a:ln>
              <a:noFill/>
            </a:ln>
          </p:spPr>
          <p:txBody>
            <a:bodyPr spcFirstLastPara="1" wrap="square" lIns="91425" tIns="0" rIns="91425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Bigdata</a:t>
              </a:r>
              <a:endParaRPr sz="1200"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6330078" y="4982818"/>
              <a:ext cx="952547" cy="36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김석규</a:t>
              </a:r>
              <a:endParaRPr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8959820" y="4955782"/>
              <a:ext cx="819535" cy="361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강민이</a:t>
              </a:r>
              <a:endParaRPr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7243145" y="2498350"/>
              <a:ext cx="1655771" cy="691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0160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endParaRPr sz="11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9839366" y="2478739"/>
              <a:ext cx="1655771" cy="691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0160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algun Gothic"/>
                <a:buNone/>
              </a:pPr>
              <a:endParaRPr sz="11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64" name="Google Shape;46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400" y="518400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1945" y="1309719"/>
            <a:ext cx="766718" cy="76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9959" y="1309521"/>
            <a:ext cx="766800" cy="7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8175" y="1277245"/>
            <a:ext cx="766800" cy="7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52080" y="1275628"/>
            <a:ext cx="766800" cy="7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08401" y="4049344"/>
            <a:ext cx="766800" cy="7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05745" y="4048151"/>
            <a:ext cx="766800" cy="7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81695" y="4041143"/>
            <a:ext cx="766800" cy="7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3B8ADC-4B20-4AB8-82D6-66156934B252}"/>
              </a:ext>
            </a:extLst>
          </p:cNvPr>
          <p:cNvSpPr txBox="1"/>
          <p:nvPr/>
        </p:nvSpPr>
        <p:spPr>
          <a:xfrm>
            <a:off x="2142316" y="2691720"/>
            <a:ext cx="191180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+mn-ea"/>
                <a:ea typeface="+mn-ea"/>
              </a:rPr>
              <a:t>라즈베리파이</a:t>
            </a:r>
            <a:r>
              <a:rPr lang="ko-KR" altLang="en-US" sz="1200" dirty="0">
                <a:latin typeface="+mn-ea"/>
                <a:ea typeface="+mn-ea"/>
              </a:rPr>
              <a:t> 센서 구성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latin typeface="+mn-ea"/>
                <a:ea typeface="+mn-ea"/>
              </a:rPr>
              <a:t>장고 서버 구성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latin typeface="+mn-ea"/>
                <a:ea typeface="+mn-ea"/>
              </a:rPr>
              <a:t>안드로이드 앱 제작</a:t>
            </a:r>
            <a:endParaRPr lang="ko-KR" altLang="en-US" sz="13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F0A349-3672-4967-8D95-CDFE33037231}"/>
              </a:ext>
            </a:extLst>
          </p:cNvPr>
          <p:cNvSpPr txBox="1"/>
          <p:nvPr/>
        </p:nvSpPr>
        <p:spPr>
          <a:xfrm>
            <a:off x="4546562" y="2698528"/>
            <a:ext cx="193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협업 환경 구축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latin typeface="+mn-ea"/>
                <a:ea typeface="+mn-ea"/>
              </a:rPr>
              <a:t>클라우드 인프라 구축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latin typeface="+mn-ea"/>
                <a:ea typeface="+mn-ea"/>
              </a:rPr>
              <a:t>로고 </a:t>
            </a:r>
            <a:r>
              <a:rPr lang="en-US" altLang="ko-KR" sz="1200" dirty="0">
                <a:latin typeface="+mn-ea"/>
                <a:ea typeface="+mn-ea"/>
              </a:rPr>
              <a:t>&amp; UI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20E8E7-D0A1-41D7-934E-CF10886364A6}"/>
              </a:ext>
            </a:extLst>
          </p:cNvPr>
          <p:cNvSpPr txBox="1"/>
          <p:nvPr/>
        </p:nvSpPr>
        <p:spPr>
          <a:xfrm>
            <a:off x="7042941" y="2691720"/>
            <a:ext cx="1933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데이터 수집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latin typeface="+mn-ea"/>
                <a:ea typeface="+mn-ea"/>
              </a:rPr>
              <a:t>모델링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76AAAFC-751C-4329-BCF9-FC899817CF37}"/>
              </a:ext>
            </a:extLst>
          </p:cNvPr>
          <p:cNvSpPr txBox="1"/>
          <p:nvPr/>
        </p:nvSpPr>
        <p:spPr>
          <a:xfrm>
            <a:off x="9468394" y="2691720"/>
            <a:ext cx="193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데이터 수집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latin typeface="+mn-ea"/>
                <a:ea typeface="+mn-ea"/>
              </a:rPr>
              <a:t>모델링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04BEA9B-D8F8-45EA-945A-30189CCBB5BB}"/>
              </a:ext>
            </a:extLst>
          </p:cNvPr>
          <p:cNvSpPr txBox="1"/>
          <p:nvPr/>
        </p:nvSpPr>
        <p:spPr>
          <a:xfrm>
            <a:off x="3296739" y="5368304"/>
            <a:ext cx="19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데이터 시각화 및 탐색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latin typeface="+mn-ea"/>
                <a:ea typeface="+mn-ea"/>
              </a:rPr>
              <a:t>웹 시각화 구현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451D59E-1366-4CC1-AD07-B740FCA3ECAB}"/>
              </a:ext>
            </a:extLst>
          </p:cNvPr>
          <p:cNvSpPr txBox="1"/>
          <p:nvPr/>
        </p:nvSpPr>
        <p:spPr>
          <a:xfrm>
            <a:off x="5750146" y="5368304"/>
            <a:ext cx="19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데이터 </a:t>
            </a:r>
            <a:r>
              <a:rPr lang="ko-KR" altLang="en-US" sz="1200" dirty="0" err="1">
                <a:latin typeface="+mn-ea"/>
                <a:ea typeface="+mn-ea"/>
              </a:rPr>
              <a:t>전처리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latin typeface="+mn-ea"/>
                <a:ea typeface="+mn-ea"/>
              </a:rPr>
              <a:t>웹 프론트 제작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D52C1A-6F9D-4921-9997-673C9829EF50}"/>
              </a:ext>
            </a:extLst>
          </p:cNvPr>
          <p:cNvSpPr txBox="1"/>
          <p:nvPr/>
        </p:nvSpPr>
        <p:spPr>
          <a:xfrm>
            <a:off x="8256733" y="5368304"/>
            <a:ext cx="191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데이터 수집</a:t>
            </a:r>
            <a:endParaRPr lang="en-US" altLang="ko-KR" sz="1200" dirty="0">
              <a:latin typeface="+mn-ea"/>
              <a:ea typeface="+mn-ea"/>
            </a:endParaRPr>
          </a:p>
          <a:p>
            <a:pPr algn="ctr"/>
            <a:r>
              <a:rPr lang="ko-KR" altLang="en-US" sz="1200" dirty="0">
                <a:latin typeface="+mn-ea"/>
                <a:ea typeface="+mn-ea"/>
              </a:rPr>
              <a:t>웹 시각화 구현</a:t>
            </a:r>
          </a:p>
        </p:txBody>
      </p:sp>
      <p:graphicFrame>
        <p:nvGraphicFramePr>
          <p:cNvPr id="109" name="Google Shape;541;p10">
            <a:extLst>
              <a:ext uri="{FF2B5EF4-FFF2-40B4-BE49-F238E27FC236}">
                <a16:creationId xmlns:a16="http://schemas.microsoft.com/office/drawing/2014/main" id="{8E6E4AB7-E314-4274-8FC7-32A0D1FAA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935936"/>
              </p:ext>
            </p:extLst>
          </p:nvPr>
        </p:nvGraphicFramePr>
        <p:xfrm>
          <a:off x="539749" y="1320757"/>
          <a:ext cx="723200" cy="4992075"/>
        </p:xfrm>
        <a:graphic>
          <a:graphicData uri="http://schemas.openxmlformats.org/drawingml/2006/table">
            <a:tbl>
              <a:tblPr firstRow="1" bandRow="1">
                <a:tableStyleId>{0A6A8583-8485-465B-8648-0BAFAB125D2D}</a:tableStyleId>
              </a:tblPr>
              <a:tblGrid>
                <a:gridCol w="72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프로</a:t>
                      </a: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젝트개요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팀 소개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</a:rPr>
                        <a:t>개발일정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Cloud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IoT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AI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u="none" strike="noStrike" cap="none" dirty="0">
                          <a:solidFill>
                            <a:schemeClr val="lt1"/>
                          </a:solidFill>
                        </a:rPr>
                        <a:t>Service</a:t>
                      </a:r>
                      <a:endParaRPr lang="en-US" altLang="ko-KR" sz="10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프로젝트결과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</a:rPr>
                        <a:t>향후과제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2351</Words>
  <Application>Microsoft Office PowerPoint</Application>
  <PresentationFormat>와이드스크린</PresentationFormat>
  <Paragraphs>685</Paragraphs>
  <Slides>35</Slides>
  <Notes>35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Noto Sans Symbols</vt:lpstr>
      <vt:lpstr>맑은 고딕</vt:lpstr>
      <vt:lpstr>맑은 고딕</vt:lpstr>
      <vt:lpstr>Arial</vt:lpstr>
      <vt:lpstr>Calibri</vt:lpstr>
      <vt:lpstr>Cambria Math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5901</cp:lastModifiedBy>
  <cp:revision>148</cp:revision>
  <dcterms:created xsi:type="dcterms:W3CDTF">2023-06-20T03:13:13Z</dcterms:created>
  <dcterms:modified xsi:type="dcterms:W3CDTF">2023-07-05T06:39:54Z</dcterms:modified>
</cp:coreProperties>
</file>